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83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12192000"/>
  <p:embeddedFontLst>
    <p:embeddedFont>
      <p:font typeface="MiSans" panose="020B0604020202020204" charset="-122"/>
      <p:regular r:id="rId31"/>
    </p:embeddedFont>
    <p:embeddedFont>
      <p:font typeface="Noto Sans SC" panose="020B0604020202020204" charset="-128"/>
      <p:regular r:id="rId32"/>
    </p:embeddedFont>
    <p:embeddedFont>
      <p:font typeface="Oranienbaum" panose="02000506080000020003" pitchFamily="2" charset="0"/>
      <p:regular r:id="rId33"/>
    </p:embeddedFont>
    <p:embeddedFont>
      <p:font typeface="Quattrocento Sans" panose="020B0502050000020003" pitchFamily="34" charset="0"/>
      <p:regular r:id="rId34"/>
      <p:bold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9807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1FA3E-0AB5-199C-351A-E74A29902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671151-3DC1-04B2-3BCE-4E67CBCE40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22129D-43D7-4C43-458E-AED784DF4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4374D2-5C9C-4BE3-3696-46273D2BA0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901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609600" y="1219200"/>
            <a:ext cx="2276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kern="0" spc="135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BCSE498J Project-II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1866900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chemeClr val="bg1"/>
                </a:solidFill>
              </a:rPr>
              <a:t>Early Warning System for Lifestyle-Related Health Risks Using Text Analytics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4905494" y="3886200"/>
            <a:ext cx="2524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5295900"/>
            <a:ext cx="3733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6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Team Members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81000" y="5600700"/>
            <a:ext cx="3752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Abhay Singh (22BCE0490)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381000" y="5867400"/>
            <a:ext cx="3752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Manas Joshi (22BCE2573)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381000" y="6134100"/>
            <a:ext cx="3752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Yagnit Mahajan (22BCE2588)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267200" y="5295900"/>
            <a:ext cx="3733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6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Supervisor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267200" y="5600700"/>
            <a:ext cx="3752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Dr. Yoganand 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267200" y="5867400"/>
            <a:ext cx="3733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Assistant Professor Sr. Grade 1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153400" y="5295900"/>
            <a:ext cx="3733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6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Institution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153400" y="5600700"/>
            <a:ext cx="3752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School of Computer Science and Engineering (SCOPE)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153400" y="5982866"/>
            <a:ext cx="3733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chemeClr val="bg1"/>
                </a:solidFill>
              </a:rPr>
              <a:t>Vellore Institute of Technology, Vellore</a:t>
            </a:r>
          </a:p>
        </p:txBody>
      </p:sp>
      <p:sp>
        <p:nvSpPr>
          <p:cNvPr id="21" name="Text 18"/>
          <p:cNvSpPr/>
          <p:nvPr/>
        </p:nvSpPr>
        <p:spPr>
          <a:xfrm>
            <a:off x="8153400" y="6210300"/>
            <a:ext cx="3743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February 2026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7461" y="377461"/>
            <a:ext cx="11512570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kern="0" spc="119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2.1.2 Literature Review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7461" y="679430"/>
            <a:ext cx="11663554" cy="4529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67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DL and NLP Based Approaches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9662" y="1623084"/>
            <a:ext cx="10880322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Advanced Pattern Recognition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3938" y="2000545"/>
            <a:ext cx="11097362" cy="490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Deep learning and NLP techniques enable more advanced risk prediction</a:t>
            </a:r>
            <a:r>
              <a:rPr lang="en-US" sz="1189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by extracting latent health patterns from unstructured and high-volume data sources. Unlike traditional ML, DL architectures can </a:t>
            </a:r>
            <a:r>
              <a:rPr lang="en-US" sz="1189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automatically learn hierarchical representations</a:t>
            </a:r>
            <a:r>
              <a:rPr lang="en-US" sz="1189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without extensive manual feature engineering.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64441" y="3083862"/>
            <a:ext cx="1189003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Hybrid Models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73741" y="3517942"/>
            <a:ext cx="3397152" cy="9247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CNN-LSTM combinations</a:t>
            </a:r>
            <a:r>
              <a:rPr lang="en-US" sz="11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successfully applied for mental health, stress, and depression screening using short-text and time-series inputs.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0871" y="4584270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14373" y="4555961"/>
            <a:ext cx="1472099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Mental health screening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0871" y="4848493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14373" y="4820184"/>
            <a:ext cx="1009709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Stress detection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928465" y="3083862"/>
            <a:ext cx="1594774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Transformer Models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37765" y="3517942"/>
            <a:ext cx="3397152" cy="736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BERT-based models</a:t>
            </a:r>
            <a:r>
              <a:rPr lang="en-US" sz="11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improve disease risk prediction by capturing contextual information from free-text electronic health records.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37765" y="4367230"/>
            <a:ext cx="3321659" cy="641684"/>
          </a:xfrm>
          <a:custGeom>
            <a:avLst/>
            <a:gdLst/>
            <a:ahLst/>
            <a:cxnLst/>
            <a:rect l="l" t="t" r="r" b="b"/>
            <a:pathLst>
              <a:path w="3321659" h="641684">
                <a:moveTo>
                  <a:pt x="75494" y="0"/>
                </a:moveTo>
                <a:lnTo>
                  <a:pt x="3246165" y="0"/>
                </a:lnTo>
                <a:cubicBezTo>
                  <a:pt x="3287860" y="0"/>
                  <a:pt x="3321659" y="33800"/>
                  <a:pt x="3321659" y="75494"/>
                </a:cubicBezTo>
                <a:lnTo>
                  <a:pt x="3321659" y="566190"/>
                </a:lnTo>
                <a:cubicBezTo>
                  <a:pt x="3321659" y="607884"/>
                  <a:pt x="3287860" y="641684"/>
                  <a:pt x="3246165" y="641684"/>
                </a:cubicBezTo>
                <a:lnTo>
                  <a:pt x="75494" y="641684"/>
                </a:lnTo>
                <a:cubicBezTo>
                  <a:pt x="33800" y="641684"/>
                  <a:pt x="0" y="607884"/>
                  <a:pt x="0" y="566190"/>
                </a:cubicBezTo>
                <a:lnTo>
                  <a:pt x="0" y="75494"/>
                </a:lnTo>
                <a:cubicBezTo>
                  <a:pt x="0" y="33800"/>
                  <a:pt x="33800" y="0"/>
                  <a:pt x="75494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4588750" y="4518215"/>
            <a:ext cx="113238" cy="150985"/>
          </a:xfrm>
          <a:custGeom>
            <a:avLst/>
            <a:gdLst/>
            <a:ahLst/>
            <a:cxnLst/>
            <a:rect l="l" t="t" r="r" b="b"/>
            <a:pathLst>
              <a:path w="113238" h="150985">
                <a:moveTo>
                  <a:pt x="63284" y="5131"/>
                </a:moveTo>
                <a:cubicBezTo>
                  <a:pt x="59598" y="1445"/>
                  <a:pt x="53611" y="1445"/>
                  <a:pt x="49925" y="5131"/>
                </a:cubicBezTo>
                <a:lnTo>
                  <a:pt x="2742" y="52314"/>
                </a:lnTo>
                <a:cubicBezTo>
                  <a:pt x="-944" y="56000"/>
                  <a:pt x="-944" y="61986"/>
                  <a:pt x="2742" y="65672"/>
                </a:cubicBezTo>
                <a:cubicBezTo>
                  <a:pt x="6429" y="69359"/>
                  <a:pt x="12415" y="69359"/>
                  <a:pt x="16101" y="65672"/>
                </a:cubicBezTo>
                <a:lnTo>
                  <a:pt x="47183" y="34591"/>
                </a:lnTo>
                <a:lnTo>
                  <a:pt x="47183" y="143907"/>
                </a:lnTo>
                <a:cubicBezTo>
                  <a:pt x="47183" y="149127"/>
                  <a:pt x="51400" y="153344"/>
                  <a:pt x="56619" y="153344"/>
                </a:cubicBezTo>
                <a:cubicBezTo>
                  <a:pt x="61839" y="153344"/>
                  <a:pt x="66056" y="149127"/>
                  <a:pt x="66056" y="143907"/>
                </a:cubicBezTo>
                <a:lnTo>
                  <a:pt x="66056" y="34591"/>
                </a:lnTo>
                <a:lnTo>
                  <a:pt x="97137" y="65672"/>
                </a:lnTo>
                <a:cubicBezTo>
                  <a:pt x="100823" y="69359"/>
                  <a:pt x="106810" y="69359"/>
                  <a:pt x="110496" y="65672"/>
                </a:cubicBezTo>
                <a:cubicBezTo>
                  <a:pt x="114182" y="61986"/>
                  <a:pt x="114182" y="56000"/>
                  <a:pt x="110496" y="52314"/>
                </a:cubicBezTo>
                <a:lnTo>
                  <a:pt x="63313" y="5131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4795828" y="4480468"/>
            <a:ext cx="2925851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AUROC: +5-10%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551004" y="4706945"/>
            <a:ext cx="3161238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vs. baseline models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792489" y="3083862"/>
            <a:ext cx="1481536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Multimodal Fusion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301789" y="3517942"/>
            <a:ext cx="3397152" cy="9247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Integration of </a:t>
            </a:r>
            <a:r>
              <a:rPr lang="en-US" sz="1189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lifestyle time-series data</a:t>
            </a:r>
            <a:r>
              <a:rPr lang="en-US" sz="11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textual embeddings demonstrates promising results in real-time prediction systems.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328920" y="4584270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8542421" y="4555961"/>
            <a:ext cx="1075765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Sepsis prediction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28920" y="4848493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8542421" y="4820184"/>
            <a:ext cx="1472099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Cardiac arrest detection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81236" y="5359951"/>
            <a:ext cx="11435190" cy="1441902"/>
          </a:xfrm>
          <a:custGeom>
            <a:avLst/>
            <a:gdLst/>
            <a:ahLst/>
            <a:cxnLst/>
            <a:rect l="l" t="t" r="r" b="b"/>
            <a:pathLst>
              <a:path w="11435190" h="1441902">
                <a:moveTo>
                  <a:pt x="75498" y="0"/>
                </a:moveTo>
                <a:lnTo>
                  <a:pt x="11359692" y="0"/>
                </a:lnTo>
                <a:cubicBezTo>
                  <a:pt x="11401388" y="0"/>
                  <a:pt x="11435190" y="33802"/>
                  <a:pt x="11435190" y="75498"/>
                </a:cubicBezTo>
                <a:lnTo>
                  <a:pt x="11435190" y="1366404"/>
                </a:lnTo>
                <a:cubicBezTo>
                  <a:pt x="11435190" y="1408101"/>
                  <a:pt x="11401388" y="1441902"/>
                  <a:pt x="11359692" y="1441902"/>
                </a:cubicBezTo>
                <a:lnTo>
                  <a:pt x="75498" y="1441902"/>
                </a:lnTo>
                <a:cubicBezTo>
                  <a:pt x="33802" y="1441902"/>
                  <a:pt x="0" y="1408101"/>
                  <a:pt x="0" y="1366404"/>
                </a:cubicBezTo>
                <a:lnTo>
                  <a:pt x="0" y="75498"/>
                </a:lnTo>
                <a:cubicBezTo>
                  <a:pt x="0" y="33830"/>
                  <a:pt x="33830" y="0"/>
                  <a:pt x="75498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753035" y="5514709"/>
            <a:ext cx="10993560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Sources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11487" y="6167597"/>
            <a:ext cx="2547864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Clinical Notes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3314818" y="6139501"/>
            <a:ext cx="2547864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Social Media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230117" y="6158150"/>
            <a:ext cx="2547864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Patient Diaries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000093" y="6129852"/>
            <a:ext cx="2547864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Wearable Data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9175" y="369175"/>
            <a:ext cx="1152748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kern="0" spc="116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2.1.3 Literature Review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9175" y="664515"/>
            <a:ext cx="11675155" cy="4430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88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Explainable AI in Healthcare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00543" y="1605911"/>
            <a:ext cx="10909117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Transparency and Trust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90680" y="1956627"/>
            <a:ext cx="11121393" cy="479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Explainable Artificial Intelligence (XAI) plays a critical role</a:t>
            </a:r>
            <a:r>
              <a:rPr lang="en-US" sz="116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addressing transparency and trust issues associated with black-box predictive models in healthcare. For preventive systems, clinicians require clear explanations of how lifestyle factors influence predicted risk scores.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72867" y="2772503"/>
            <a:ext cx="5646530" cy="2739278"/>
          </a:xfrm>
          <a:custGeom>
            <a:avLst/>
            <a:gdLst/>
            <a:ahLst/>
            <a:cxnLst/>
            <a:rect l="l" t="t" r="r" b="b"/>
            <a:pathLst>
              <a:path w="5646530" h="2739278">
                <a:moveTo>
                  <a:pt x="73824" y="0"/>
                </a:moveTo>
                <a:lnTo>
                  <a:pt x="5572706" y="0"/>
                </a:lnTo>
                <a:cubicBezTo>
                  <a:pt x="5613478" y="0"/>
                  <a:pt x="5646530" y="33052"/>
                  <a:pt x="5646530" y="73824"/>
                </a:cubicBezTo>
                <a:lnTo>
                  <a:pt x="5646530" y="2665454"/>
                </a:lnTo>
                <a:cubicBezTo>
                  <a:pt x="5646530" y="2706226"/>
                  <a:pt x="5613478" y="2739278"/>
                  <a:pt x="5572706" y="2739278"/>
                </a:cubicBezTo>
                <a:lnTo>
                  <a:pt x="73824" y="2739278"/>
                </a:lnTo>
                <a:cubicBezTo>
                  <a:pt x="33052" y="2739278"/>
                  <a:pt x="0" y="2706226"/>
                  <a:pt x="0" y="2665454"/>
                </a:cubicBezTo>
                <a:lnTo>
                  <a:pt x="0" y="73824"/>
                </a:lnTo>
                <a:cubicBezTo>
                  <a:pt x="0" y="33052"/>
                  <a:pt x="33052" y="0"/>
                  <a:pt x="73824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71898" y="3071538"/>
            <a:ext cx="221505" cy="221505"/>
          </a:xfrm>
          <a:custGeom>
            <a:avLst/>
            <a:gdLst/>
            <a:ahLst/>
            <a:cxnLst/>
            <a:rect l="l" t="t" r="r" b="b"/>
            <a:pathLst>
              <a:path w="221505" h="221505">
                <a:moveTo>
                  <a:pt x="172402" y="5278"/>
                </a:moveTo>
                <a:lnTo>
                  <a:pt x="134244" y="43436"/>
                </a:lnTo>
                <a:lnTo>
                  <a:pt x="178069" y="87261"/>
                </a:lnTo>
                <a:lnTo>
                  <a:pt x="216227" y="49103"/>
                </a:lnTo>
                <a:cubicBezTo>
                  <a:pt x="219601" y="45685"/>
                  <a:pt x="221505" y="41100"/>
                  <a:pt x="221505" y="36341"/>
                </a:cubicBezTo>
                <a:cubicBezTo>
                  <a:pt x="221505" y="31582"/>
                  <a:pt x="219601" y="26996"/>
                  <a:pt x="216227" y="23578"/>
                </a:cubicBezTo>
                <a:lnTo>
                  <a:pt x="197927" y="5278"/>
                </a:lnTo>
                <a:cubicBezTo>
                  <a:pt x="194509" y="1904"/>
                  <a:pt x="189923" y="0"/>
                  <a:pt x="185164" y="0"/>
                </a:cubicBezTo>
                <a:cubicBezTo>
                  <a:pt x="180405" y="0"/>
                  <a:pt x="175820" y="1904"/>
                  <a:pt x="172402" y="5278"/>
                </a:cubicBezTo>
                <a:close/>
                <a:moveTo>
                  <a:pt x="119578" y="58102"/>
                </a:moveTo>
                <a:lnTo>
                  <a:pt x="5278" y="172402"/>
                </a:lnTo>
                <a:cubicBezTo>
                  <a:pt x="1904" y="175820"/>
                  <a:pt x="0" y="180405"/>
                  <a:pt x="0" y="185164"/>
                </a:cubicBezTo>
                <a:cubicBezTo>
                  <a:pt x="0" y="189923"/>
                  <a:pt x="1904" y="194509"/>
                  <a:pt x="5278" y="197927"/>
                </a:cubicBezTo>
                <a:lnTo>
                  <a:pt x="23578" y="216227"/>
                </a:lnTo>
                <a:cubicBezTo>
                  <a:pt x="26996" y="219601"/>
                  <a:pt x="31582" y="221505"/>
                  <a:pt x="36341" y="221505"/>
                </a:cubicBezTo>
                <a:cubicBezTo>
                  <a:pt x="41100" y="221505"/>
                  <a:pt x="45685" y="219601"/>
                  <a:pt x="49103" y="216227"/>
                </a:cubicBezTo>
                <a:lnTo>
                  <a:pt x="163403" y="101927"/>
                </a:lnTo>
                <a:lnTo>
                  <a:pt x="119578" y="58102"/>
                </a:ln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90680" y="3064439"/>
            <a:ext cx="1652058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4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XAI Techniques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08816" y="3662217"/>
            <a:ext cx="581450" cy="258422"/>
          </a:xfrm>
          <a:custGeom>
            <a:avLst/>
            <a:gdLst/>
            <a:ahLst/>
            <a:cxnLst/>
            <a:rect l="l" t="t" r="r" b="b"/>
            <a:pathLst>
              <a:path w="581450" h="258422">
                <a:moveTo>
                  <a:pt x="36918" y="0"/>
                </a:moveTo>
                <a:lnTo>
                  <a:pt x="544532" y="0"/>
                </a:lnTo>
                <a:cubicBezTo>
                  <a:pt x="564922" y="0"/>
                  <a:pt x="581450" y="16529"/>
                  <a:pt x="581450" y="36918"/>
                </a:cubicBezTo>
                <a:lnTo>
                  <a:pt x="581450" y="221504"/>
                </a:lnTo>
                <a:cubicBezTo>
                  <a:pt x="581450" y="241894"/>
                  <a:pt x="564922" y="258422"/>
                  <a:pt x="544532" y="258422"/>
                </a:cubicBezTo>
                <a:lnTo>
                  <a:pt x="36918" y="258422"/>
                </a:lnTo>
                <a:cubicBezTo>
                  <a:pt x="16529" y="258422"/>
                  <a:pt x="0" y="241894"/>
                  <a:pt x="0" y="221504"/>
                </a:cubicBezTo>
                <a:lnTo>
                  <a:pt x="0" y="36918"/>
                </a:lnTo>
                <a:cubicBezTo>
                  <a:pt x="0" y="16543"/>
                  <a:pt x="16543" y="0"/>
                  <a:pt x="36918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08816" y="3662217"/>
            <a:ext cx="646056" cy="258422"/>
          </a:xfrm>
          <a:prstGeom prst="rect">
            <a:avLst/>
          </a:prstGeom>
          <a:noFill/>
          <a:ln/>
        </p:spPr>
        <p:txBody>
          <a:bodyPr wrap="square" lIns="110752" tIns="36917" rIns="110752" bIns="36917" rtlCol="0" anchor="ctr"/>
          <a:lstStyle/>
          <a:p>
            <a:pPr>
              <a:lnSpc>
                <a:spcPct val="120000"/>
              </a:lnSpc>
            </a:pPr>
            <a:r>
              <a:rPr lang="en-US" sz="1017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SHAP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400096" y="3680676"/>
            <a:ext cx="2233508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SHapley Additive exPlanations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08816" y="3994475"/>
            <a:ext cx="504846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Feature-level attributions highlighting contribution of variables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08816" y="4622072"/>
            <a:ext cx="526074" cy="258422"/>
          </a:xfrm>
          <a:custGeom>
            <a:avLst/>
            <a:gdLst/>
            <a:ahLst/>
            <a:cxnLst/>
            <a:rect l="l" t="t" r="r" b="b"/>
            <a:pathLst>
              <a:path w="526074" h="258422">
                <a:moveTo>
                  <a:pt x="36918" y="0"/>
                </a:moveTo>
                <a:lnTo>
                  <a:pt x="489156" y="0"/>
                </a:lnTo>
                <a:cubicBezTo>
                  <a:pt x="509545" y="0"/>
                  <a:pt x="526074" y="16529"/>
                  <a:pt x="526074" y="36918"/>
                </a:cubicBezTo>
                <a:lnTo>
                  <a:pt x="526074" y="221504"/>
                </a:lnTo>
                <a:cubicBezTo>
                  <a:pt x="526074" y="241894"/>
                  <a:pt x="509545" y="258422"/>
                  <a:pt x="489156" y="258422"/>
                </a:cubicBezTo>
                <a:lnTo>
                  <a:pt x="36918" y="258422"/>
                </a:lnTo>
                <a:cubicBezTo>
                  <a:pt x="16529" y="258422"/>
                  <a:pt x="0" y="241894"/>
                  <a:pt x="0" y="221504"/>
                </a:cubicBezTo>
                <a:lnTo>
                  <a:pt x="0" y="36918"/>
                </a:lnTo>
                <a:cubicBezTo>
                  <a:pt x="0" y="16543"/>
                  <a:pt x="16543" y="0"/>
                  <a:pt x="36918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08816" y="4622072"/>
            <a:ext cx="590680" cy="258422"/>
          </a:xfrm>
          <a:prstGeom prst="rect">
            <a:avLst/>
          </a:prstGeom>
          <a:noFill/>
          <a:ln/>
        </p:spPr>
        <p:txBody>
          <a:bodyPr wrap="square" lIns="110752" tIns="36917" rIns="110752" bIns="36917" rtlCol="0" anchor="ctr"/>
          <a:lstStyle/>
          <a:p>
            <a:pPr>
              <a:lnSpc>
                <a:spcPct val="120000"/>
              </a:lnSpc>
            </a:pPr>
            <a:r>
              <a:rPr lang="en-US" sz="1017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349796" y="4640531"/>
            <a:ext cx="3479473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Local Interpretable Model-agnostic Explanations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08816" y="4954329"/>
            <a:ext cx="504846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Local explanations for individual predictions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72950" y="2772503"/>
            <a:ext cx="5646530" cy="2739278"/>
          </a:xfrm>
          <a:custGeom>
            <a:avLst/>
            <a:gdLst/>
            <a:ahLst/>
            <a:cxnLst/>
            <a:rect l="l" t="t" r="r" b="b"/>
            <a:pathLst>
              <a:path w="5646530" h="2739278">
                <a:moveTo>
                  <a:pt x="73824" y="0"/>
                </a:moveTo>
                <a:lnTo>
                  <a:pt x="5572706" y="0"/>
                </a:lnTo>
                <a:cubicBezTo>
                  <a:pt x="5613478" y="0"/>
                  <a:pt x="5646530" y="33052"/>
                  <a:pt x="5646530" y="73824"/>
                </a:cubicBezTo>
                <a:lnTo>
                  <a:pt x="5646530" y="2665454"/>
                </a:lnTo>
                <a:cubicBezTo>
                  <a:pt x="5646530" y="2706226"/>
                  <a:pt x="5613478" y="2739278"/>
                  <a:pt x="5572706" y="2739278"/>
                </a:cubicBezTo>
                <a:lnTo>
                  <a:pt x="73824" y="2739278"/>
                </a:lnTo>
                <a:cubicBezTo>
                  <a:pt x="33052" y="2739278"/>
                  <a:pt x="0" y="2706226"/>
                  <a:pt x="0" y="2665454"/>
                </a:cubicBezTo>
                <a:lnTo>
                  <a:pt x="0" y="73824"/>
                </a:lnTo>
                <a:cubicBezTo>
                  <a:pt x="0" y="33052"/>
                  <a:pt x="33052" y="0"/>
                  <a:pt x="73824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384302" y="3034620"/>
            <a:ext cx="2807507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4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Clinical Applications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84302" y="3551465"/>
            <a:ext cx="166129" cy="166129"/>
          </a:xfrm>
          <a:custGeom>
            <a:avLst/>
            <a:gdLst/>
            <a:ahLst/>
            <a:cxnLst/>
            <a:rect l="l" t="t" r="r" b="b"/>
            <a:pathLst>
              <a:path w="166129" h="166129">
                <a:moveTo>
                  <a:pt x="83064" y="166129"/>
                </a:moveTo>
                <a:cubicBezTo>
                  <a:pt x="128909" y="166129"/>
                  <a:pt x="166129" y="128909"/>
                  <a:pt x="166129" y="83064"/>
                </a:cubicBezTo>
                <a:cubicBezTo>
                  <a:pt x="166129" y="37220"/>
                  <a:pt x="128909" y="0"/>
                  <a:pt x="83064" y="0"/>
                </a:cubicBezTo>
                <a:cubicBezTo>
                  <a:pt x="37220" y="0"/>
                  <a:pt x="0" y="37220"/>
                  <a:pt x="0" y="83064"/>
                </a:cubicBezTo>
                <a:cubicBezTo>
                  <a:pt x="0" y="128909"/>
                  <a:pt x="37220" y="166129"/>
                  <a:pt x="83064" y="166129"/>
                </a:cubicBezTo>
                <a:close/>
                <a:moveTo>
                  <a:pt x="110450" y="69015"/>
                </a:moveTo>
                <a:lnTo>
                  <a:pt x="84492" y="110547"/>
                </a:lnTo>
                <a:cubicBezTo>
                  <a:pt x="83129" y="112721"/>
                  <a:pt x="80793" y="114084"/>
                  <a:pt x="78230" y="114213"/>
                </a:cubicBezTo>
                <a:cubicBezTo>
                  <a:pt x="75666" y="114343"/>
                  <a:pt x="73200" y="113175"/>
                  <a:pt x="71675" y="111099"/>
                </a:cubicBezTo>
                <a:lnTo>
                  <a:pt x="56101" y="90332"/>
                </a:lnTo>
                <a:cubicBezTo>
                  <a:pt x="53505" y="86893"/>
                  <a:pt x="54219" y="82026"/>
                  <a:pt x="57658" y="79430"/>
                </a:cubicBezTo>
                <a:cubicBezTo>
                  <a:pt x="61098" y="76835"/>
                  <a:pt x="65965" y="77548"/>
                  <a:pt x="68561" y="80988"/>
                </a:cubicBezTo>
                <a:lnTo>
                  <a:pt x="77321" y="92669"/>
                </a:lnTo>
                <a:lnTo>
                  <a:pt x="97244" y="60773"/>
                </a:lnTo>
                <a:cubicBezTo>
                  <a:pt x="99515" y="57139"/>
                  <a:pt x="104317" y="56004"/>
                  <a:pt x="107984" y="58307"/>
                </a:cubicBezTo>
                <a:cubicBezTo>
                  <a:pt x="111650" y="60611"/>
                  <a:pt x="112753" y="65381"/>
                  <a:pt x="110450" y="69047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679642" y="3514547"/>
            <a:ext cx="3756354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xAI-EWS Systems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679642" y="3736052"/>
            <a:ext cx="3756354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Explainable early warning with trend-based explanations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84302" y="4105227"/>
            <a:ext cx="166129" cy="166129"/>
          </a:xfrm>
          <a:custGeom>
            <a:avLst/>
            <a:gdLst/>
            <a:ahLst/>
            <a:cxnLst/>
            <a:rect l="l" t="t" r="r" b="b"/>
            <a:pathLst>
              <a:path w="166129" h="166129">
                <a:moveTo>
                  <a:pt x="83064" y="166129"/>
                </a:moveTo>
                <a:cubicBezTo>
                  <a:pt x="128909" y="166129"/>
                  <a:pt x="166129" y="128909"/>
                  <a:pt x="166129" y="83064"/>
                </a:cubicBezTo>
                <a:cubicBezTo>
                  <a:pt x="166129" y="37220"/>
                  <a:pt x="128909" y="0"/>
                  <a:pt x="83064" y="0"/>
                </a:cubicBezTo>
                <a:cubicBezTo>
                  <a:pt x="37220" y="0"/>
                  <a:pt x="0" y="37220"/>
                  <a:pt x="0" y="83064"/>
                </a:cubicBezTo>
                <a:cubicBezTo>
                  <a:pt x="0" y="128909"/>
                  <a:pt x="37220" y="166129"/>
                  <a:pt x="83064" y="166129"/>
                </a:cubicBezTo>
                <a:close/>
                <a:moveTo>
                  <a:pt x="110450" y="69015"/>
                </a:moveTo>
                <a:lnTo>
                  <a:pt x="84492" y="110547"/>
                </a:lnTo>
                <a:cubicBezTo>
                  <a:pt x="83129" y="112721"/>
                  <a:pt x="80793" y="114084"/>
                  <a:pt x="78230" y="114213"/>
                </a:cubicBezTo>
                <a:cubicBezTo>
                  <a:pt x="75666" y="114343"/>
                  <a:pt x="73200" y="113175"/>
                  <a:pt x="71675" y="111099"/>
                </a:cubicBezTo>
                <a:lnTo>
                  <a:pt x="56101" y="90332"/>
                </a:lnTo>
                <a:cubicBezTo>
                  <a:pt x="53505" y="86893"/>
                  <a:pt x="54219" y="82026"/>
                  <a:pt x="57658" y="79430"/>
                </a:cubicBezTo>
                <a:cubicBezTo>
                  <a:pt x="61098" y="76835"/>
                  <a:pt x="65965" y="77548"/>
                  <a:pt x="68561" y="80988"/>
                </a:cubicBezTo>
                <a:lnTo>
                  <a:pt x="77321" y="92669"/>
                </a:lnTo>
                <a:lnTo>
                  <a:pt x="97244" y="60773"/>
                </a:lnTo>
                <a:cubicBezTo>
                  <a:pt x="99515" y="57139"/>
                  <a:pt x="104317" y="56004"/>
                  <a:pt x="107984" y="58307"/>
                </a:cubicBezTo>
                <a:cubicBezTo>
                  <a:pt x="111650" y="60611"/>
                  <a:pt x="112753" y="65381"/>
                  <a:pt x="110450" y="69047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679642" y="4068310"/>
            <a:ext cx="3710207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SpinachXAI-Rec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679642" y="4289815"/>
            <a:ext cx="3710207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Multi-stage framework tracing dietary recommendations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84302" y="4658990"/>
            <a:ext cx="166129" cy="166129"/>
          </a:xfrm>
          <a:custGeom>
            <a:avLst/>
            <a:gdLst/>
            <a:ahLst/>
            <a:cxnLst/>
            <a:rect l="l" t="t" r="r" b="b"/>
            <a:pathLst>
              <a:path w="166129" h="166129">
                <a:moveTo>
                  <a:pt x="83064" y="166129"/>
                </a:moveTo>
                <a:cubicBezTo>
                  <a:pt x="128909" y="166129"/>
                  <a:pt x="166129" y="128909"/>
                  <a:pt x="166129" y="83064"/>
                </a:cubicBezTo>
                <a:cubicBezTo>
                  <a:pt x="166129" y="37220"/>
                  <a:pt x="128909" y="0"/>
                  <a:pt x="83064" y="0"/>
                </a:cubicBezTo>
                <a:cubicBezTo>
                  <a:pt x="37220" y="0"/>
                  <a:pt x="0" y="37220"/>
                  <a:pt x="0" y="83064"/>
                </a:cubicBezTo>
                <a:cubicBezTo>
                  <a:pt x="0" y="128909"/>
                  <a:pt x="37220" y="166129"/>
                  <a:pt x="83064" y="166129"/>
                </a:cubicBezTo>
                <a:close/>
                <a:moveTo>
                  <a:pt x="110450" y="69015"/>
                </a:moveTo>
                <a:lnTo>
                  <a:pt x="84492" y="110547"/>
                </a:lnTo>
                <a:cubicBezTo>
                  <a:pt x="83129" y="112721"/>
                  <a:pt x="80793" y="114084"/>
                  <a:pt x="78230" y="114213"/>
                </a:cubicBezTo>
                <a:cubicBezTo>
                  <a:pt x="75666" y="114343"/>
                  <a:pt x="73200" y="113175"/>
                  <a:pt x="71675" y="111099"/>
                </a:cubicBezTo>
                <a:lnTo>
                  <a:pt x="56101" y="90332"/>
                </a:lnTo>
                <a:cubicBezTo>
                  <a:pt x="53505" y="86893"/>
                  <a:pt x="54219" y="82026"/>
                  <a:pt x="57658" y="79430"/>
                </a:cubicBezTo>
                <a:cubicBezTo>
                  <a:pt x="61098" y="76835"/>
                  <a:pt x="65965" y="77548"/>
                  <a:pt x="68561" y="80988"/>
                </a:cubicBezTo>
                <a:lnTo>
                  <a:pt x="77321" y="92669"/>
                </a:lnTo>
                <a:lnTo>
                  <a:pt x="97244" y="60773"/>
                </a:lnTo>
                <a:cubicBezTo>
                  <a:pt x="99515" y="57139"/>
                  <a:pt x="104317" y="56004"/>
                  <a:pt x="107984" y="58307"/>
                </a:cubicBezTo>
                <a:cubicBezTo>
                  <a:pt x="111650" y="60611"/>
                  <a:pt x="112753" y="65381"/>
                  <a:pt x="110450" y="69047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679642" y="4622072"/>
            <a:ext cx="287033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Clinical Validation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79642" y="4843577"/>
            <a:ext cx="287033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Improved clinician confidence and usability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87311" y="6187370"/>
            <a:ext cx="3691749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68852" y="6408875"/>
            <a:ext cx="3728666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250702" y="6187370"/>
            <a:ext cx="3691749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232244" y="6408875"/>
            <a:ext cx="3728666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014094" y="6187370"/>
            <a:ext cx="3691749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995636" y="6408875"/>
            <a:ext cx="3728666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9175" y="369175"/>
            <a:ext cx="1152748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kern="0" spc="116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2.2 Gaps Identified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9175" y="664515"/>
            <a:ext cx="11675155" cy="4430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88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Research Gaps Identified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7634" y="1402864"/>
            <a:ext cx="11435192" cy="775267"/>
          </a:xfrm>
          <a:custGeom>
            <a:avLst/>
            <a:gdLst/>
            <a:ahLst/>
            <a:cxnLst/>
            <a:rect l="l" t="t" r="r" b="b"/>
            <a:pathLst>
              <a:path w="11435192" h="775267">
                <a:moveTo>
                  <a:pt x="36917" y="0"/>
                </a:moveTo>
                <a:lnTo>
                  <a:pt x="11361355" y="0"/>
                </a:lnTo>
                <a:cubicBezTo>
                  <a:pt x="11402134" y="0"/>
                  <a:pt x="11435192" y="33058"/>
                  <a:pt x="11435192" y="73836"/>
                </a:cubicBezTo>
                <a:lnTo>
                  <a:pt x="11435192" y="701431"/>
                </a:lnTo>
                <a:cubicBezTo>
                  <a:pt x="11435192" y="742210"/>
                  <a:pt x="11402134" y="775267"/>
                  <a:pt x="11361355" y="775267"/>
                </a:cubicBezTo>
                <a:lnTo>
                  <a:pt x="36917" y="775267"/>
                </a:lnTo>
                <a:cubicBezTo>
                  <a:pt x="16529" y="775267"/>
                  <a:pt x="0" y="758739"/>
                  <a:pt x="0" y="738350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53762" y="1550534"/>
            <a:ext cx="11195228" cy="479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analysis of existing research reveals critical limitations</a:t>
            </a:r>
            <a:r>
              <a:rPr lang="en-US" sz="116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across different approaches. While studies focus on specific aspects—structured data, clinical EHR, mental health, or sentiment analysis—</a:t>
            </a:r>
            <a:r>
              <a:rPr lang="en-US" sz="1163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none connect user-generated text to lifestyle-related physical health risks</a:t>
            </a:r>
            <a:r>
              <a:rPr lang="en-US" sz="116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interpretable scoring.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72867" y="2329493"/>
            <a:ext cx="5646530" cy="2628525"/>
          </a:xfrm>
          <a:custGeom>
            <a:avLst/>
            <a:gdLst/>
            <a:ahLst/>
            <a:cxnLst/>
            <a:rect l="l" t="t" r="r" b="b"/>
            <a:pathLst>
              <a:path w="5646530" h="2628525">
                <a:moveTo>
                  <a:pt x="73835" y="0"/>
                </a:moveTo>
                <a:lnTo>
                  <a:pt x="5572694" y="0"/>
                </a:lnTo>
                <a:cubicBezTo>
                  <a:pt x="5613472" y="0"/>
                  <a:pt x="5646530" y="33057"/>
                  <a:pt x="5646530" y="73835"/>
                </a:cubicBezTo>
                <a:lnTo>
                  <a:pt x="5646530" y="2554690"/>
                </a:lnTo>
                <a:cubicBezTo>
                  <a:pt x="5646530" y="2595468"/>
                  <a:pt x="5613472" y="2628525"/>
                  <a:pt x="5572694" y="2628525"/>
                </a:cubicBezTo>
                <a:lnTo>
                  <a:pt x="73835" y="2628525"/>
                </a:lnTo>
                <a:cubicBezTo>
                  <a:pt x="33084" y="2628525"/>
                  <a:pt x="0" y="2595441"/>
                  <a:pt x="0" y="2554690"/>
                </a:cubicBezTo>
                <a:lnTo>
                  <a:pt x="0" y="73835"/>
                </a:lnTo>
                <a:cubicBezTo>
                  <a:pt x="0" y="33084"/>
                  <a:pt x="33084" y="0"/>
                  <a:pt x="73835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34981" y="2554691"/>
            <a:ext cx="2214905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Structured Data Focus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24228" y="2960781"/>
            <a:ext cx="5343806" cy="886020"/>
          </a:xfrm>
          <a:custGeom>
            <a:avLst/>
            <a:gdLst/>
            <a:ahLst/>
            <a:cxnLst/>
            <a:rect l="l" t="t" r="r" b="b"/>
            <a:pathLst>
              <a:path w="5343806" h="886020">
                <a:moveTo>
                  <a:pt x="73832" y="0"/>
                </a:moveTo>
                <a:lnTo>
                  <a:pt x="5269974" y="0"/>
                </a:lnTo>
                <a:cubicBezTo>
                  <a:pt x="5310750" y="0"/>
                  <a:pt x="5343806" y="33056"/>
                  <a:pt x="5343806" y="73832"/>
                </a:cubicBezTo>
                <a:lnTo>
                  <a:pt x="5343806" y="812188"/>
                </a:lnTo>
                <a:cubicBezTo>
                  <a:pt x="5343806" y="852964"/>
                  <a:pt x="5310750" y="886020"/>
                  <a:pt x="5269974" y="886020"/>
                </a:cubicBezTo>
                <a:lnTo>
                  <a:pt x="73832" y="886020"/>
                </a:lnTo>
                <a:cubicBezTo>
                  <a:pt x="33056" y="886020"/>
                  <a:pt x="0" y="852964"/>
                  <a:pt x="0" y="812188"/>
                </a:cubicBezTo>
                <a:lnTo>
                  <a:pt x="0" y="73832"/>
                </a:lnTo>
                <a:cubicBezTo>
                  <a:pt x="0" y="33056"/>
                  <a:pt x="33056" y="0"/>
                  <a:pt x="73832" y="0"/>
                </a:cubicBezTo>
                <a:close/>
              </a:path>
            </a:pathLst>
          </a:custGeom>
          <a:solidFill>
            <a:srgbClr val="8A8A8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34981" y="3071533"/>
            <a:ext cx="519613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Adlakha et al. (2025)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34981" y="3329956"/>
            <a:ext cx="5186907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Focus: Diabetes prediction using BMI, age, dietary type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53440" y="3530376"/>
            <a:ext cx="4993949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b="1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Limitation:</a:t>
            </a:r>
            <a:r>
              <a:rPr lang="en-US" sz="1017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No unstructured lifestyle information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24228" y="3920635"/>
            <a:ext cx="5343806" cy="886020"/>
          </a:xfrm>
          <a:custGeom>
            <a:avLst/>
            <a:gdLst/>
            <a:ahLst/>
            <a:cxnLst/>
            <a:rect l="l" t="t" r="r" b="b"/>
            <a:pathLst>
              <a:path w="5343806" h="886020">
                <a:moveTo>
                  <a:pt x="73832" y="0"/>
                </a:moveTo>
                <a:lnTo>
                  <a:pt x="5269974" y="0"/>
                </a:lnTo>
                <a:cubicBezTo>
                  <a:pt x="5310750" y="0"/>
                  <a:pt x="5343806" y="33056"/>
                  <a:pt x="5343806" y="73832"/>
                </a:cubicBezTo>
                <a:lnTo>
                  <a:pt x="5343806" y="812188"/>
                </a:lnTo>
                <a:cubicBezTo>
                  <a:pt x="5343806" y="852964"/>
                  <a:pt x="5310750" y="886020"/>
                  <a:pt x="5269974" y="886020"/>
                </a:cubicBezTo>
                <a:lnTo>
                  <a:pt x="73832" y="886020"/>
                </a:lnTo>
                <a:cubicBezTo>
                  <a:pt x="33056" y="886020"/>
                  <a:pt x="0" y="852964"/>
                  <a:pt x="0" y="812188"/>
                </a:cubicBezTo>
                <a:lnTo>
                  <a:pt x="0" y="73832"/>
                </a:lnTo>
                <a:cubicBezTo>
                  <a:pt x="0" y="33056"/>
                  <a:pt x="33056" y="0"/>
                  <a:pt x="73832" y="0"/>
                </a:cubicBezTo>
                <a:close/>
              </a:path>
            </a:pathLst>
          </a:custGeom>
          <a:solidFill>
            <a:srgbClr val="8A8A8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34981" y="4031388"/>
            <a:ext cx="519613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Liu et al. (2025)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34981" y="4289810"/>
            <a:ext cx="5186907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Focus: Clinical notes with advanced NLP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53439" y="4548233"/>
            <a:ext cx="4993949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b="1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Limitation:</a:t>
            </a:r>
            <a:r>
              <a:rPr lang="en-US" sz="1017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Less effective for informal social media text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35064" y="2554689"/>
            <a:ext cx="1504388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Mental Health Only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24311" y="2960781"/>
            <a:ext cx="5343806" cy="886020"/>
          </a:xfrm>
          <a:custGeom>
            <a:avLst/>
            <a:gdLst/>
            <a:ahLst/>
            <a:cxnLst/>
            <a:rect l="l" t="t" r="r" b="b"/>
            <a:pathLst>
              <a:path w="5343806" h="886020">
                <a:moveTo>
                  <a:pt x="73832" y="0"/>
                </a:moveTo>
                <a:lnTo>
                  <a:pt x="5269974" y="0"/>
                </a:lnTo>
                <a:cubicBezTo>
                  <a:pt x="5310750" y="0"/>
                  <a:pt x="5343806" y="33056"/>
                  <a:pt x="5343806" y="73832"/>
                </a:cubicBezTo>
                <a:lnTo>
                  <a:pt x="5343806" y="812188"/>
                </a:lnTo>
                <a:cubicBezTo>
                  <a:pt x="5343806" y="852964"/>
                  <a:pt x="5310750" y="886020"/>
                  <a:pt x="5269974" y="886020"/>
                </a:cubicBezTo>
                <a:lnTo>
                  <a:pt x="73832" y="886020"/>
                </a:lnTo>
                <a:cubicBezTo>
                  <a:pt x="33056" y="886020"/>
                  <a:pt x="0" y="852964"/>
                  <a:pt x="0" y="812188"/>
                </a:cubicBezTo>
                <a:lnTo>
                  <a:pt x="0" y="73832"/>
                </a:lnTo>
                <a:cubicBezTo>
                  <a:pt x="0" y="33056"/>
                  <a:pt x="33056" y="0"/>
                  <a:pt x="73832" y="0"/>
                </a:cubicBezTo>
                <a:close/>
              </a:path>
            </a:pathLst>
          </a:custGeom>
          <a:solidFill>
            <a:srgbClr val="8A8A8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435064" y="3071533"/>
            <a:ext cx="519613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Cardamone et al. (2025)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35064" y="3329956"/>
            <a:ext cx="5186907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Focus: EHR text for mental health prediction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463906" y="3551460"/>
            <a:ext cx="4993949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b="1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Limitation:</a:t>
            </a:r>
            <a:r>
              <a:rPr lang="en-US" sz="1017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Limited to clinical environments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24311" y="3920635"/>
            <a:ext cx="5343806" cy="886020"/>
          </a:xfrm>
          <a:custGeom>
            <a:avLst/>
            <a:gdLst/>
            <a:ahLst/>
            <a:cxnLst/>
            <a:rect l="l" t="t" r="r" b="b"/>
            <a:pathLst>
              <a:path w="5343806" h="886020">
                <a:moveTo>
                  <a:pt x="73832" y="0"/>
                </a:moveTo>
                <a:lnTo>
                  <a:pt x="5269974" y="0"/>
                </a:lnTo>
                <a:cubicBezTo>
                  <a:pt x="5310750" y="0"/>
                  <a:pt x="5343806" y="33056"/>
                  <a:pt x="5343806" y="73832"/>
                </a:cubicBezTo>
                <a:lnTo>
                  <a:pt x="5343806" y="812188"/>
                </a:lnTo>
                <a:cubicBezTo>
                  <a:pt x="5343806" y="852964"/>
                  <a:pt x="5310750" y="886020"/>
                  <a:pt x="5269974" y="886020"/>
                </a:cubicBezTo>
                <a:lnTo>
                  <a:pt x="73832" y="886020"/>
                </a:lnTo>
                <a:cubicBezTo>
                  <a:pt x="33056" y="886020"/>
                  <a:pt x="0" y="852964"/>
                  <a:pt x="0" y="812188"/>
                </a:cubicBezTo>
                <a:lnTo>
                  <a:pt x="0" y="73832"/>
                </a:lnTo>
                <a:cubicBezTo>
                  <a:pt x="0" y="33056"/>
                  <a:pt x="33056" y="0"/>
                  <a:pt x="73832" y="0"/>
                </a:cubicBezTo>
                <a:close/>
              </a:path>
            </a:pathLst>
          </a:custGeom>
          <a:solidFill>
            <a:srgbClr val="8A8A8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435064" y="4031388"/>
            <a:ext cx="519613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Team (2022)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435064" y="4289810"/>
            <a:ext cx="5186907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Focus: Depression detection from social media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463906" y="4520885"/>
            <a:ext cx="4993949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b="1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Limitation:</a:t>
            </a:r>
            <a:r>
              <a:rPr lang="en-US" sz="1017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No link to physical health risks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4981" y="5855112"/>
            <a:ext cx="519613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27938" y="6335040"/>
            <a:ext cx="4993949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478465" y="4962563"/>
            <a:ext cx="5646530" cy="1742505"/>
          </a:xfrm>
          <a:custGeom>
            <a:avLst/>
            <a:gdLst/>
            <a:ahLst/>
            <a:cxnLst/>
            <a:rect l="l" t="t" r="r" b="b"/>
            <a:pathLst>
              <a:path w="5646530" h="1742505">
                <a:moveTo>
                  <a:pt x="73830" y="0"/>
                </a:moveTo>
                <a:lnTo>
                  <a:pt x="5572700" y="0"/>
                </a:lnTo>
                <a:cubicBezTo>
                  <a:pt x="5613448" y="0"/>
                  <a:pt x="5646530" y="33082"/>
                  <a:pt x="5646530" y="73830"/>
                </a:cubicBezTo>
                <a:lnTo>
                  <a:pt x="5646530" y="1668675"/>
                </a:lnTo>
                <a:cubicBezTo>
                  <a:pt x="5646530" y="1709451"/>
                  <a:pt x="5613475" y="1742505"/>
                  <a:pt x="5572700" y="1742505"/>
                </a:cubicBezTo>
                <a:lnTo>
                  <a:pt x="73830" y="1742505"/>
                </a:lnTo>
                <a:cubicBezTo>
                  <a:pt x="33082" y="1742505"/>
                  <a:pt x="0" y="1709423"/>
                  <a:pt x="0" y="1668675"/>
                </a:cubicBezTo>
                <a:lnTo>
                  <a:pt x="0" y="73830"/>
                </a:lnTo>
                <a:cubicBezTo>
                  <a:pt x="0" y="33082"/>
                  <a:pt x="33082" y="0"/>
                  <a:pt x="73830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 w="10160">
            <a:solidFill>
              <a:srgbClr val="C5A06D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48" name="Text 46"/>
          <p:cNvSpPr/>
          <p:nvPr/>
        </p:nvSpPr>
        <p:spPr>
          <a:xfrm>
            <a:off x="3723274" y="5143032"/>
            <a:ext cx="1015231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Our Solution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3723274" y="5493748"/>
            <a:ext cx="2178132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 text for behavioral information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508898" y="5476744"/>
            <a:ext cx="1642828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NLP for lifestyle risk signals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3723274" y="5786462"/>
            <a:ext cx="2002774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Interpretable composite risk score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463906" y="5786462"/>
            <a:ext cx="2408866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Combines sentiment + lifestyle indicators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2.3 Objectives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Project Objectives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447800"/>
            <a:ext cx="5619750" cy="2533650"/>
          </a:xfrm>
          <a:custGeom>
            <a:avLst/>
            <a:gdLst/>
            <a:ahLst/>
            <a:cxnLst/>
            <a:rect l="l" t="t" r="r" b="b"/>
            <a:pathLst>
              <a:path w="5619750" h="2533650">
                <a:moveTo>
                  <a:pt x="38100" y="0"/>
                </a:moveTo>
                <a:lnTo>
                  <a:pt x="5543538" y="0"/>
                </a:lnTo>
                <a:cubicBezTo>
                  <a:pt x="5585629" y="0"/>
                  <a:pt x="5619750" y="34121"/>
                  <a:pt x="5619750" y="76212"/>
                </a:cubicBezTo>
                <a:lnTo>
                  <a:pt x="5619750" y="2457438"/>
                </a:lnTo>
                <a:cubicBezTo>
                  <a:pt x="5619750" y="2499529"/>
                  <a:pt x="5585629" y="2533650"/>
                  <a:pt x="5543538" y="2533650"/>
                </a:cubicBezTo>
                <a:lnTo>
                  <a:pt x="38100" y="2533650"/>
                </a:lnTo>
                <a:cubicBezTo>
                  <a:pt x="17072" y="2533650"/>
                  <a:pt x="0" y="2516578"/>
                  <a:pt x="0" y="2495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09600" y="16383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52450" y="1638300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81100" y="1733550"/>
            <a:ext cx="2752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 Collection &amp; Preprocessing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209800"/>
            <a:ext cx="529590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Collect and preprocess user-generated text data from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related to lifestyle factors such as stress, diet, and sleep habits.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9600" y="2838446"/>
            <a:ext cx="5219700" cy="7620"/>
          </a:xfrm>
          <a:custGeom>
            <a:avLst/>
            <a:gdLst/>
            <a:ahLst/>
            <a:cxnLst/>
            <a:rect l="l" t="t" r="r" b="b"/>
            <a:pathLst>
              <a:path w="5219700" h="7620">
                <a:moveTo>
                  <a:pt x="0" y="0"/>
                </a:moveTo>
                <a:lnTo>
                  <a:pt x="5219700" y="0"/>
                </a:lnTo>
                <a:lnTo>
                  <a:pt x="5219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38175" y="2994664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57250" y="2956564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Publicly available Reddit posts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38175" y="3299464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57250" y="3261364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lifestyle categories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38175" y="3604264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857250" y="3566164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Cleaning and normalization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176010" y="1451610"/>
            <a:ext cx="5627370" cy="2531745"/>
          </a:xfrm>
          <a:custGeom>
            <a:avLst/>
            <a:gdLst/>
            <a:ahLst/>
            <a:cxnLst/>
            <a:rect l="l" t="t" r="r" b="b"/>
            <a:pathLst>
              <a:path w="5627370" h="2531745">
                <a:moveTo>
                  <a:pt x="76206" y="0"/>
                </a:moveTo>
                <a:lnTo>
                  <a:pt x="5551164" y="0"/>
                </a:lnTo>
                <a:cubicBezTo>
                  <a:pt x="5593252" y="0"/>
                  <a:pt x="5627370" y="34118"/>
                  <a:pt x="5627370" y="76206"/>
                </a:cubicBezTo>
                <a:lnTo>
                  <a:pt x="5627370" y="2455539"/>
                </a:lnTo>
                <a:cubicBezTo>
                  <a:pt x="5627370" y="2497627"/>
                  <a:pt x="5593252" y="2531745"/>
                  <a:pt x="5551164" y="2531745"/>
                </a:cubicBezTo>
                <a:lnTo>
                  <a:pt x="76206" y="2531745"/>
                </a:lnTo>
                <a:cubicBezTo>
                  <a:pt x="34118" y="2531745"/>
                  <a:pt x="0" y="2497627"/>
                  <a:pt x="0" y="245553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9" name="Shape 17"/>
          <p:cNvSpPr/>
          <p:nvPr/>
        </p:nvSpPr>
        <p:spPr>
          <a:xfrm>
            <a:off x="6370320" y="16459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313170" y="1645918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941820" y="1741168"/>
            <a:ext cx="1647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Feature Extraction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370320" y="2217418"/>
            <a:ext cx="5314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Extract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meaningful textual features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including sentiment analysis and lifestyle-related keywords, from the collected Reddit posts.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70320" y="2830828"/>
            <a:ext cx="5238750" cy="7620"/>
          </a:xfrm>
          <a:custGeom>
            <a:avLst/>
            <a:gdLst/>
            <a:ahLst/>
            <a:cxnLst/>
            <a:rect l="l" t="t" r="r" b="b"/>
            <a:pathLst>
              <a:path w="5238750" h="7620">
                <a:moveTo>
                  <a:pt x="0" y="0"/>
                </a:moveTo>
                <a:lnTo>
                  <a:pt x="5238750" y="0"/>
                </a:lnTo>
                <a:lnTo>
                  <a:pt x="52387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398895" y="2987036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6617970" y="2948936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polarity detection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98895" y="3291836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617970" y="3253736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Keyword identification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98895" y="3596636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617970" y="3558536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statistics and metrics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4810" y="4141474"/>
            <a:ext cx="5627370" cy="2531745"/>
          </a:xfrm>
          <a:custGeom>
            <a:avLst/>
            <a:gdLst/>
            <a:ahLst/>
            <a:cxnLst/>
            <a:rect l="l" t="t" r="r" b="b"/>
            <a:pathLst>
              <a:path w="5627370" h="2531745">
                <a:moveTo>
                  <a:pt x="76206" y="0"/>
                </a:moveTo>
                <a:lnTo>
                  <a:pt x="5551164" y="0"/>
                </a:lnTo>
                <a:cubicBezTo>
                  <a:pt x="5593252" y="0"/>
                  <a:pt x="5627370" y="34118"/>
                  <a:pt x="5627370" y="76206"/>
                </a:cubicBezTo>
                <a:lnTo>
                  <a:pt x="5627370" y="2455539"/>
                </a:lnTo>
                <a:cubicBezTo>
                  <a:pt x="5627370" y="2497627"/>
                  <a:pt x="5593252" y="2531745"/>
                  <a:pt x="5551164" y="2531745"/>
                </a:cubicBezTo>
                <a:lnTo>
                  <a:pt x="76206" y="2531745"/>
                </a:lnTo>
                <a:cubicBezTo>
                  <a:pt x="34118" y="2531745"/>
                  <a:pt x="0" y="2497627"/>
                  <a:pt x="0" y="245553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579120" y="433578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521970" y="4335782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03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50620" y="4431032"/>
            <a:ext cx="2095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Risk Score Computation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79120" y="4907282"/>
            <a:ext cx="5314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Compute a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and interpretable lifestyle risk score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based on the extracted text features from user discussions.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79120" y="5520692"/>
            <a:ext cx="5238750" cy="7620"/>
          </a:xfrm>
          <a:custGeom>
            <a:avLst/>
            <a:gdLst/>
            <a:ahLst/>
            <a:cxnLst/>
            <a:rect l="l" t="t" r="r" b="b"/>
            <a:pathLst>
              <a:path w="5238750" h="7620">
                <a:moveTo>
                  <a:pt x="0" y="0"/>
                </a:moveTo>
                <a:lnTo>
                  <a:pt x="5238750" y="0"/>
                </a:lnTo>
                <a:lnTo>
                  <a:pt x="52387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07695" y="56769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26770" y="563880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Rule-based scoring mechanism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07695" y="59817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26770" y="594360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Low/Moderate/High classification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07695" y="62865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826770" y="624840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Transparent calculation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76010" y="4141474"/>
            <a:ext cx="5627370" cy="2531745"/>
          </a:xfrm>
          <a:custGeom>
            <a:avLst/>
            <a:gdLst/>
            <a:ahLst/>
            <a:cxnLst/>
            <a:rect l="l" t="t" r="r" b="b"/>
            <a:pathLst>
              <a:path w="5627370" h="2531745">
                <a:moveTo>
                  <a:pt x="76206" y="0"/>
                </a:moveTo>
                <a:lnTo>
                  <a:pt x="5551164" y="0"/>
                </a:lnTo>
                <a:cubicBezTo>
                  <a:pt x="5593252" y="0"/>
                  <a:pt x="5627370" y="34118"/>
                  <a:pt x="5627370" y="76206"/>
                </a:cubicBezTo>
                <a:lnTo>
                  <a:pt x="5627370" y="2455539"/>
                </a:lnTo>
                <a:cubicBezTo>
                  <a:pt x="5627370" y="2497627"/>
                  <a:pt x="5593252" y="2531745"/>
                  <a:pt x="5551164" y="2531745"/>
                </a:cubicBezTo>
                <a:lnTo>
                  <a:pt x="76206" y="2531745"/>
                </a:lnTo>
                <a:cubicBezTo>
                  <a:pt x="34118" y="2531745"/>
                  <a:pt x="0" y="2497627"/>
                  <a:pt x="0" y="245553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 w="10160">
            <a:solidFill>
              <a:srgbClr val="C5A06D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370320" y="433578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313170" y="4335782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04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941820" y="4431032"/>
            <a:ext cx="1866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User Interface Design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370320" y="4907282"/>
            <a:ext cx="5314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Design and implement a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basic frontend user interface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displays the risk score and key contributing factors.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70320" y="5520692"/>
            <a:ext cx="5238750" cy="7620"/>
          </a:xfrm>
          <a:custGeom>
            <a:avLst/>
            <a:gdLst/>
            <a:ahLst/>
            <a:cxnLst/>
            <a:rect l="l" t="t" r="r" b="b"/>
            <a:pathLst>
              <a:path w="5238750" h="7620">
                <a:moveTo>
                  <a:pt x="0" y="0"/>
                </a:moveTo>
                <a:lnTo>
                  <a:pt x="5238750" y="0"/>
                </a:lnTo>
                <a:lnTo>
                  <a:pt x="52387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6398895" y="56769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617970" y="563880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Intuitive visual design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98895" y="59817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617970" y="594360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visualization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98895" y="62865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6617970" y="624840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Factor explanation display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2.4 Problem Statement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485900"/>
            <a:ext cx="6724650" cy="3105150"/>
          </a:xfrm>
          <a:custGeom>
            <a:avLst/>
            <a:gdLst/>
            <a:ahLst/>
            <a:cxnLst/>
            <a:rect l="l" t="t" r="r" b="b"/>
            <a:pathLst>
              <a:path w="6724650" h="3105150">
                <a:moveTo>
                  <a:pt x="38100" y="0"/>
                </a:moveTo>
                <a:lnTo>
                  <a:pt x="6648450" y="0"/>
                </a:lnTo>
                <a:cubicBezTo>
                  <a:pt x="6690534" y="0"/>
                  <a:pt x="6724650" y="34116"/>
                  <a:pt x="6724650" y="76200"/>
                </a:cubicBezTo>
                <a:lnTo>
                  <a:pt x="6724650" y="3028950"/>
                </a:lnTo>
                <a:cubicBezTo>
                  <a:pt x="6724650" y="3071034"/>
                  <a:pt x="6690534" y="3105150"/>
                  <a:pt x="6648450" y="3105150"/>
                </a:cubicBezTo>
                <a:lnTo>
                  <a:pt x="38100" y="3105150"/>
                </a:lnTo>
                <a:cubicBezTo>
                  <a:pt x="17072" y="3105150"/>
                  <a:pt x="0" y="3088078"/>
                  <a:pt x="0" y="3067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885825" y="1714500"/>
            <a:ext cx="61245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Core Problem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47700" y="2171579"/>
            <a:ext cx="63246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Lifestyle-related diseases are often influenced by daily habits, stress levels, and behavioral patterns</a:t>
            </a: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are not always captured through structured health records. While many existing approaches rely on clinical or numerical data, </a:t>
            </a:r>
            <a:r>
              <a:rPr lang="en-US" sz="120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user-generated text from online platforms remains underutilized</a:t>
            </a: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lifestyle risk assessment.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47700" y="3314579"/>
            <a:ext cx="6248400" cy="1047750"/>
          </a:xfrm>
          <a:custGeom>
            <a:avLst/>
            <a:gdLst/>
            <a:ahLst/>
            <a:cxnLst/>
            <a:rect l="l" t="t" r="r" b="b"/>
            <a:pathLst>
              <a:path w="6248400" h="1047750">
                <a:moveTo>
                  <a:pt x="76203" y="0"/>
                </a:moveTo>
                <a:lnTo>
                  <a:pt x="6172197" y="0"/>
                </a:lnTo>
                <a:cubicBezTo>
                  <a:pt x="6214255" y="0"/>
                  <a:pt x="6248400" y="34145"/>
                  <a:pt x="6248400" y="76203"/>
                </a:cubicBezTo>
                <a:lnTo>
                  <a:pt x="6248400" y="971547"/>
                </a:lnTo>
                <a:cubicBezTo>
                  <a:pt x="6248400" y="1013605"/>
                  <a:pt x="6214255" y="1047750"/>
                  <a:pt x="6172197" y="1047750"/>
                </a:cubicBezTo>
                <a:lnTo>
                  <a:pt x="76203" y="1047750"/>
                </a:lnTo>
                <a:cubicBezTo>
                  <a:pt x="34145" y="1047750"/>
                  <a:pt x="0" y="1013605"/>
                  <a:pt x="0" y="971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819150" y="351269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047750" y="3466979"/>
            <a:ext cx="57721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Therefore, there is a need for a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and interpretable approach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can analyze social media text to identify lifestyle-related risk indicators and provide an understandable risk score that supports early awareness rather than clinical diagnosis.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4810" y="4747139"/>
            <a:ext cx="2160270" cy="1093470"/>
          </a:xfrm>
          <a:custGeom>
            <a:avLst/>
            <a:gdLst/>
            <a:ahLst/>
            <a:cxnLst/>
            <a:rect l="l" t="t" r="r" b="b"/>
            <a:pathLst>
              <a:path w="2160270" h="1093470">
                <a:moveTo>
                  <a:pt x="76204" y="0"/>
                </a:moveTo>
                <a:lnTo>
                  <a:pt x="2084066" y="0"/>
                </a:lnTo>
                <a:cubicBezTo>
                  <a:pt x="2126152" y="0"/>
                  <a:pt x="2160270" y="34118"/>
                  <a:pt x="2160270" y="76204"/>
                </a:cubicBezTo>
                <a:lnTo>
                  <a:pt x="2160270" y="1017266"/>
                </a:lnTo>
                <a:cubicBezTo>
                  <a:pt x="2160270" y="1059352"/>
                  <a:pt x="2126152" y="1093470"/>
                  <a:pt x="2084066" y="1093470"/>
                </a:cubicBezTo>
                <a:lnTo>
                  <a:pt x="76204" y="1093470"/>
                </a:lnTo>
                <a:cubicBezTo>
                  <a:pt x="34146" y="1093470"/>
                  <a:pt x="0" y="1059324"/>
                  <a:pt x="0" y="101726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544830" y="5076885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Data Gap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07682" y="5493897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Missed behavioral context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670810" y="4747139"/>
            <a:ext cx="2160270" cy="1093470"/>
          </a:xfrm>
          <a:custGeom>
            <a:avLst/>
            <a:gdLst/>
            <a:ahLst/>
            <a:cxnLst/>
            <a:rect l="l" t="t" r="r" b="b"/>
            <a:pathLst>
              <a:path w="2160270" h="1093470">
                <a:moveTo>
                  <a:pt x="76204" y="0"/>
                </a:moveTo>
                <a:lnTo>
                  <a:pt x="2084066" y="0"/>
                </a:lnTo>
                <a:cubicBezTo>
                  <a:pt x="2126152" y="0"/>
                  <a:pt x="2160270" y="34118"/>
                  <a:pt x="2160270" y="76204"/>
                </a:cubicBezTo>
                <a:lnTo>
                  <a:pt x="2160270" y="1017266"/>
                </a:lnTo>
                <a:cubicBezTo>
                  <a:pt x="2160270" y="1059352"/>
                  <a:pt x="2126152" y="1093470"/>
                  <a:pt x="2084066" y="1093470"/>
                </a:cubicBezTo>
                <a:lnTo>
                  <a:pt x="76204" y="1093470"/>
                </a:lnTo>
                <a:cubicBezTo>
                  <a:pt x="34146" y="1093470"/>
                  <a:pt x="0" y="1059324"/>
                  <a:pt x="0" y="101726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2809875" y="5089462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Data Underutilized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793683" y="5493897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Rich lifestyle information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956810" y="4747139"/>
            <a:ext cx="2160270" cy="1093470"/>
          </a:xfrm>
          <a:custGeom>
            <a:avLst/>
            <a:gdLst/>
            <a:ahLst/>
            <a:cxnLst/>
            <a:rect l="l" t="t" r="r" b="b"/>
            <a:pathLst>
              <a:path w="2160270" h="1093470">
                <a:moveTo>
                  <a:pt x="76204" y="0"/>
                </a:moveTo>
                <a:lnTo>
                  <a:pt x="2084066" y="0"/>
                </a:lnTo>
                <a:cubicBezTo>
                  <a:pt x="2126152" y="0"/>
                  <a:pt x="2160270" y="34118"/>
                  <a:pt x="2160270" y="76204"/>
                </a:cubicBezTo>
                <a:lnTo>
                  <a:pt x="2160270" y="1017266"/>
                </a:lnTo>
                <a:cubicBezTo>
                  <a:pt x="2160270" y="1059352"/>
                  <a:pt x="2126152" y="1093470"/>
                  <a:pt x="2084066" y="1093470"/>
                </a:cubicBezTo>
                <a:lnTo>
                  <a:pt x="76204" y="1093470"/>
                </a:lnTo>
                <a:cubicBezTo>
                  <a:pt x="34146" y="1093470"/>
                  <a:pt x="0" y="1059324"/>
                  <a:pt x="0" y="101726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5070157" y="5102039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Lack of Interpretability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079682" y="5493897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Black-box predictions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319010" y="1489710"/>
            <a:ext cx="4484370" cy="3065145"/>
          </a:xfrm>
          <a:custGeom>
            <a:avLst/>
            <a:gdLst/>
            <a:ahLst/>
            <a:cxnLst/>
            <a:rect l="l" t="t" r="r" b="b"/>
            <a:pathLst>
              <a:path w="4484370" h="3065145">
                <a:moveTo>
                  <a:pt x="76200" y="0"/>
                </a:moveTo>
                <a:lnTo>
                  <a:pt x="4408170" y="0"/>
                </a:lnTo>
                <a:cubicBezTo>
                  <a:pt x="4450254" y="0"/>
                  <a:pt x="4484370" y="34116"/>
                  <a:pt x="4484370" y="76200"/>
                </a:cubicBezTo>
                <a:lnTo>
                  <a:pt x="4484370" y="2988945"/>
                </a:lnTo>
                <a:cubicBezTo>
                  <a:pt x="4484370" y="3031029"/>
                  <a:pt x="4450254" y="3065145"/>
                  <a:pt x="4408170" y="3065145"/>
                </a:cubicBezTo>
                <a:lnTo>
                  <a:pt x="76200" y="3065145"/>
                </a:lnTo>
                <a:cubicBezTo>
                  <a:pt x="34116" y="3065145"/>
                  <a:pt x="0" y="3031029"/>
                  <a:pt x="0" y="298894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 w="10160">
            <a:solidFill>
              <a:srgbClr val="C5A06D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7751445" y="1684018"/>
            <a:ext cx="395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Required Solution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513320" y="21031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475220" y="21031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932420" y="2103118"/>
            <a:ext cx="2943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Analysis Capability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932420" y="2331718"/>
            <a:ext cx="2943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unstructured social media content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513320" y="26746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7475220" y="26746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932420" y="2674618"/>
            <a:ext cx="3124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Lifestyle Risk Detection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932420" y="2903218"/>
            <a:ext cx="3124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Identify patterns in daily habits and behaviors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513320" y="32461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7475220" y="32461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932420" y="3246118"/>
            <a:ext cx="200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Interpretable Scoring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932420" y="3474718"/>
            <a:ext cx="200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Explainable risk assessment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513320" y="38176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7475220" y="38176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932420" y="3817618"/>
            <a:ext cx="2343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Early Awareness Focus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932420" y="4046218"/>
            <a:ext cx="2343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Support prevention, not diagnosis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319010" y="4712974"/>
            <a:ext cx="4484370" cy="1760220"/>
          </a:xfrm>
          <a:custGeom>
            <a:avLst/>
            <a:gdLst/>
            <a:ahLst/>
            <a:cxnLst/>
            <a:rect l="l" t="t" r="r" b="b"/>
            <a:pathLst>
              <a:path w="4484370" h="1760220">
                <a:moveTo>
                  <a:pt x="76200" y="0"/>
                </a:moveTo>
                <a:lnTo>
                  <a:pt x="4408170" y="0"/>
                </a:lnTo>
                <a:cubicBezTo>
                  <a:pt x="4450254" y="0"/>
                  <a:pt x="4484370" y="34116"/>
                  <a:pt x="4484370" y="76200"/>
                </a:cubicBezTo>
                <a:lnTo>
                  <a:pt x="4484370" y="1684020"/>
                </a:lnTo>
                <a:cubicBezTo>
                  <a:pt x="4484370" y="1726104"/>
                  <a:pt x="4450254" y="1760220"/>
                  <a:pt x="4408170" y="1760220"/>
                </a:cubicBezTo>
                <a:lnTo>
                  <a:pt x="76200" y="1760220"/>
                </a:lnTo>
                <a:cubicBezTo>
                  <a:pt x="34116" y="1760220"/>
                  <a:pt x="0" y="1726104"/>
                  <a:pt x="0" y="16840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7732395" y="4907282"/>
            <a:ext cx="3962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Insight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513320" y="5288282"/>
            <a:ext cx="417195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People reveal subtle clues about their routines through daily writing—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feeling tired, screen time, food choices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—that can indicate emerging health risks when analyzed systematically.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2.5 Project Plan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Project Plan and Timeline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447800"/>
            <a:ext cx="6724650" cy="1390650"/>
          </a:xfrm>
          <a:custGeom>
            <a:avLst/>
            <a:gdLst/>
            <a:ahLst/>
            <a:cxnLst/>
            <a:rect l="l" t="t" r="r" b="b"/>
            <a:pathLst>
              <a:path w="6724650" h="1390650">
                <a:moveTo>
                  <a:pt x="38100" y="0"/>
                </a:moveTo>
                <a:lnTo>
                  <a:pt x="6648456" y="0"/>
                </a:lnTo>
                <a:cubicBezTo>
                  <a:pt x="6690509" y="0"/>
                  <a:pt x="6724650" y="34141"/>
                  <a:pt x="6724650" y="76194"/>
                </a:cubicBezTo>
                <a:lnTo>
                  <a:pt x="6724650" y="1314456"/>
                </a:lnTo>
                <a:cubicBezTo>
                  <a:pt x="6724650" y="1356509"/>
                  <a:pt x="6690509" y="1390650"/>
                  <a:pt x="6648456" y="1390650"/>
                </a:cubicBezTo>
                <a:lnTo>
                  <a:pt x="38100" y="1390650"/>
                </a:lnTo>
                <a:cubicBezTo>
                  <a:pt x="17072" y="1390650"/>
                  <a:pt x="0" y="1373578"/>
                  <a:pt x="0" y="1352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71500" y="1650972"/>
            <a:ext cx="6257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Development Approach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943100"/>
            <a:ext cx="64770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project is carried out in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and manageable phases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keep development organized and easy to evaluate. Each phase builds on previous results, ensuring smooth integration and steady progress.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2994660"/>
            <a:ext cx="6732270" cy="3741420"/>
          </a:xfrm>
          <a:custGeom>
            <a:avLst/>
            <a:gdLst/>
            <a:ahLst/>
            <a:cxnLst/>
            <a:rect l="l" t="t" r="r" b="b"/>
            <a:pathLst>
              <a:path w="6732270" h="3741420">
                <a:moveTo>
                  <a:pt x="76213" y="0"/>
                </a:moveTo>
                <a:lnTo>
                  <a:pt x="6656057" y="0"/>
                </a:lnTo>
                <a:cubicBezTo>
                  <a:pt x="6698148" y="0"/>
                  <a:pt x="6732270" y="34122"/>
                  <a:pt x="6732270" y="76213"/>
                </a:cubicBezTo>
                <a:lnTo>
                  <a:pt x="6732270" y="3665207"/>
                </a:lnTo>
                <a:cubicBezTo>
                  <a:pt x="6732270" y="3707270"/>
                  <a:pt x="6698120" y="3741420"/>
                  <a:pt x="6656057" y="3741420"/>
                </a:cubicBezTo>
                <a:lnTo>
                  <a:pt x="76213" y="3741420"/>
                </a:lnTo>
                <a:cubicBezTo>
                  <a:pt x="34122" y="3741420"/>
                  <a:pt x="0" y="3707298"/>
                  <a:pt x="0" y="3665207"/>
                </a:cubicBezTo>
                <a:lnTo>
                  <a:pt x="0" y="76213"/>
                </a:lnTo>
                <a:cubicBezTo>
                  <a:pt x="0" y="34150"/>
                  <a:pt x="34150" y="0"/>
                  <a:pt x="76213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41020" y="3150868"/>
            <a:ext cx="6505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Timeline (Gantt Chart)</a:t>
            </a:r>
            <a:endParaRPr lang="en-US" sz="1600" dirty="0"/>
          </a:p>
        </p:txBody>
      </p:sp>
      <p:pic>
        <p:nvPicPr>
          <p:cNvPr id="12" name="Image 0" descr="https://kimi-img.moonshot.cn/pub/slides/26-01-31-17:25:13-d5uskucrhkle90dk8gjg.png"/>
          <p:cNvPicPr>
            <a:picLocks noChangeAspect="1"/>
          </p:cNvPicPr>
          <p:nvPr/>
        </p:nvPicPr>
        <p:blipFill>
          <a:blip r:embed="rId3"/>
          <a:srcRect t="30" b="30"/>
          <a:stretch/>
        </p:blipFill>
        <p:spPr>
          <a:xfrm>
            <a:off x="541020" y="3541199"/>
            <a:ext cx="6419850" cy="3048000"/>
          </a:xfrm>
          <a:prstGeom prst="roundRect">
            <a:avLst>
              <a:gd name="adj" fmla="val 0"/>
            </a:avLst>
          </a:prstGeom>
        </p:spPr>
      </p:pic>
      <p:sp>
        <p:nvSpPr>
          <p:cNvPr id="13" name="Shape 10"/>
          <p:cNvSpPr/>
          <p:nvPr/>
        </p:nvSpPr>
        <p:spPr>
          <a:xfrm>
            <a:off x="7319010" y="1451610"/>
            <a:ext cx="4484370" cy="5284470"/>
          </a:xfrm>
          <a:custGeom>
            <a:avLst/>
            <a:gdLst/>
            <a:ahLst/>
            <a:cxnLst/>
            <a:rect l="l" t="t" r="r" b="b"/>
            <a:pathLst>
              <a:path w="4484370" h="5284470">
                <a:moveTo>
                  <a:pt x="76189" y="0"/>
                </a:moveTo>
                <a:lnTo>
                  <a:pt x="4408181" y="0"/>
                </a:lnTo>
                <a:cubicBezTo>
                  <a:pt x="4450259" y="0"/>
                  <a:pt x="4484370" y="34111"/>
                  <a:pt x="4484370" y="76189"/>
                </a:cubicBezTo>
                <a:lnTo>
                  <a:pt x="4484370" y="5208281"/>
                </a:lnTo>
                <a:cubicBezTo>
                  <a:pt x="4484370" y="5250359"/>
                  <a:pt x="4450259" y="5284470"/>
                  <a:pt x="4408181" y="5284470"/>
                </a:cubicBezTo>
                <a:lnTo>
                  <a:pt x="76189" y="5284470"/>
                </a:lnTo>
                <a:cubicBezTo>
                  <a:pt x="34111" y="5284470"/>
                  <a:pt x="0" y="5250359"/>
                  <a:pt x="0" y="5208281"/>
                </a:cubicBezTo>
                <a:lnTo>
                  <a:pt x="0" y="76189"/>
                </a:lnTo>
                <a:cubicBezTo>
                  <a:pt x="0" y="34139"/>
                  <a:pt x="34139" y="0"/>
                  <a:pt x="76189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7475220" y="1607818"/>
            <a:ext cx="4257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Phase Breakdown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475220" y="19888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7437120" y="19888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894320" y="1988818"/>
            <a:ext cx="3829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Topic Finalization &amp; Review 1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894320" y="2217418"/>
            <a:ext cx="3819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 05 - Dec 11 (7 days)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7475220" y="24841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7437120" y="24841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894320" y="2484118"/>
            <a:ext cx="3829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Literature Review &amp; Gap Analysis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894320" y="2712718"/>
            <a:ext cx="3819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 12 - Jan 08 (28 days)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7475220" y="29794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7437120" y="29794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894320" y="2979418"/>
            <a:ext cx="3829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Design (HLD &amp; LLD)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7894320" y="3208018"/>
            <a:ext cx="3819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 09 - Jan 22 (14 days)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7475220" y="34747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5"/>
          <p:cNvSpPr/>
          <p:nvPr/>
        </p:nvSpPr>
        <p:spPr>
          <a:xfrm>
            <a:off x="7437120" y="34747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7894320" y="3474718"/>
            <a:ext cx="3829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Collection &amp; Preprocessing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7894320" y="3703318"/>
            <a:ext cx="3819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 23 - Feb 05 (14 days)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7475220" y="39700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29"/>
          <p:cNvSpPr/>
          <p:nvPr/>
        </p:nvSpPr>
        <p:spPr>
          <a:xfrm>
            <a:off x="7437120" y="39700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7894320" y="3970018"/>
            <a:ext cx="3829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Development &amp; Analysis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7894320" y="4198618"/>
            <a:ext cx="3819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Feb 06 - Mar 10 (33 days)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7475220" y="44653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3"/>
          <p:cNvSpPr/>
          <p:nvPr/>
        </p:nvSpPr>
        <p:spPr>
          <a:xfrm>
            <a:off x="7437120" y="44653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894320" y="4465318"/>
            <a:ext cx="3829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 Development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7894320" y="4693918"/>
            <a:ext cx="3819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 11 - Mar 25 (15 days)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7475220" y="49606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7"/>
          <p:cNvSpPr/>
          <p:nvPr/>
        </p:nvSpPr>
        <p:spPr>
          <a:xfrm>
            <a:off x="7437120" y="49606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7894320" y="4960618"/>
            <a:ext cx="3829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Testing &amp; Evaluation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7894320" y="5189218"/>
            <a:ext cx="3819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 26 - Apr 05 (11 days)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7475220" y="54559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1"/>
          <p:cNvSpPr/>
          <p:nvPr/>
        </p:nvSpPr>
        <p:spPr>
          <a:xfrm>
            <a:off x="7437120" y="5455918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7894320" y="5455918"/>
            <a:ext cx="3829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Documentation &amp; Submission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7894320" y="5684518"/>
            <a:ext cx="3819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Apr 06 - Apr 19 (14 days)</a:t>
            </a: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enuc3lzsreus2/chapter3_image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1A1D21">
                  <a:alpha val="6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400050" y="678656"/>
            <a:ext cx="2124075" cy="533400"/>
          </a:xfrm>
          <a:custGeom>
            <a:avLst/>
            <a:gdLst/>
            <a:ahLst/>
            <a:cxnLst/>
            <a:rect l="l" t="t" r="r" b="b"/>
            <a:pathLst>
              <a:path w="2124075" h="533400">
                <a:moveTo>
                  <a:pt x="0" y="0"/>
                </a:moveTo>
                <a:lnTo>
                  <a:pt x="2124075" y="0"/>
                </a:lnTo>
                <a:lnTo>
                  <a:pt x="2124075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400050" y="678656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7700" y="792956"/>
            <a:ext cx="1762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18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03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1516735"/>
            <a:ext cx="77724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Requirements and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Specifications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4059910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A8A8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Functional and non-functional requirements, feasibility study, and system specifications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000" y="598872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09600" y="5912523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Requirements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024182" y="598872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2252782" y="5912523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Feasibility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328392" y="598872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3556992" y="5912523"/>
            <a:ext cx="126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Specifications</a:t>
            </a:r>
            <a:endParaRPr lang="en-US"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3.1.1 Requirements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Functional Requirements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71500" y="16002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23875" y="1600200"/>
            <a:ext cx="476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66800" y="1657350"/>
            <a:ext cx="1219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Collection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2057400"/>
            <a:ext cx="2505075" cy="1343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shall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collect publicly available text data from Reddit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related to lifestyle and health discussions.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1500" y="3482342"/>
            <a:ext cx="2428875" cy="7620"/>
          </a:xfrm>
          <a:custGeom>
            <a:avLst/>
            <a:gdLst/>
            <a:ahLst/>
            <a:cxnLst/>
            <a:rect l="l" t="t" r="r" b="b"/>
            <a:pathLst>
              <a:path w="2428875" h="7620">
                <a:moveTo>
                  <a:pt x="0" y="0"/>
                </a:moveTo>
                <a:lnTo>
                  <a:pt x="2428875" y="0"/>
                </a:lnTo>
                <a:lnTo>
                  <a:pt x="242887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71525" y="3562350"/>
            <a:ext cx="2295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PRAW API integration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427095" y="160781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379470" y="1607818"/>
            <a:ext cx="476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922395" y="1664968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Text Preprocessing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427095" y="2065018"/>
            <a:ext cx="2524125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shall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preprocess the collected text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by performing cleaning, tokenization, stopword removal, and lemmatization.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427095" y="3474724"/>
            <a:ext cx="2447925" cy="7620"/>
          </a:xfrm>
          <a:custGeom>
            <a:avLst/>
            <a:gdLst/>
            <a:ahLst/>
            <a:cxnLst/>
            <a:rect l="l" t="t" r="r" b="b"/>
            <a:pathLst>
              <a:path w="2447925" h="7620">
                <a:moveTo>
                  <a:pt x="0" y="0"/>
                </a:moveTo>
                <a:lnTo>
                  <a:pt x="2447925" y="0"/>
                </a:lnTo>
                <a:lnTo>
                  <a:pt x="2447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627120" y="3554732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NLTK-based pipeline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13170" y="160781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265545" y="1607818"/>
            <a:ext cx="476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808470" y="1664968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Sentiment Analysis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313170" y="2065018"/>
            <a:ext cx="2524125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shall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analyze the sentiment of the input text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determine the emotional tone (positive, neutral, or negative).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13170" y="3474724"/>
            <a:ext cx="2447925" cy="7620"/>
          </a:xfrm>
          <a:custGeom>
            <a:avLst/>
            <a:gdLst/>
            <a:ahLst/>
            <a:cxnLst/>
            <a:rect l="l" t="t" r="r" b="b"/>
            <a:pathLst>
              <a:path w="2447925" h="7620">
                <a:moveTo>
                  <a:pt x="0" y="0"/>
                </a:moveTo>
                <a:lnTo>
                  <a:pt x="2447925" y="0"/>
                </a:lnTo>
                <a:lnTo>
                  <a:pt x="2447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513195" y="3554732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Polarity detection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9199245" y="160781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9151620" y="1607818"/>
            <a:ext cx="476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694545" y="1664968"/>
            <a:ext cx="1800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Keyword Identification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199245" y="2065018"/>
            <a:ext cx="2524125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shall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identify lifestyle-related keywords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such as sleep issues, stress, diet habits, smoking, and alcohol consumption.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199245" y="3474724"/>
            <a:ext cx="2447925" cy="7620"/>
          </a:xfrm>
          <a:custGeom>
            <a:avLst/>
            <a:gdLst/>
            <a:ahLst/>
            <a:cxnLst/>
            <a:rect l="l" t="t" r="r" b="b"/>
            <a:pathLst>
              <a:path w="2447925" h="7620">
                <a:moveTo>
                  <a:pt x="0" y="0"/>
                </a:moveTo>
                <a:lnTo>
                  <a:pt x="2447925" y="0"/>
                </a:lnTo>
                <a:lnTo>
                  <a:pt x="2447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399270" y="3554732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TF-IDF extraction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71500" y="41719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523875" y="4171950"/>
            <a:ext cx="476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066800" y="4229100"/>
            <a:ext cx="1885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 Score Computation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71500" y="4629150"/>
            <a:ext cx="2505075" cy="1343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shall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compute a lifestyle risk score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using a rule-based scoring mechanism combining multiple features.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71500" y="6054092"/>
            <a:ext cx="2428875" cy="7620"/>
          </a:xfrm>
          <a:custGeom>
            <a:avLst/>
            <a:gdLst/>
            <a:ahLst/>
            <a:cxnLst/>
            <a:rect l="l" t="t" r="r" b="b"/>
            <a:pathLst>
              <a:path w="2428875" h="7620">
                <a:moveTo>
                  <a:pt x="0" y="0"/>
                </a:moveTo>
                <a:lnTo>
                  <a:pt x="2428875" y="0"/>
                </a:lnTo>
                <a:lnTo>
                  <a:pt x="242887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771525" y="6134100"/>
            <a:ext cx="2295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Composite scoring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3427095" y="417956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3379470" y="4179568"/>
            <a:ext cx="476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06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3922395" y="4236718"/>
            <a:ext cx="145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 Classification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3427095" y="4636768"/>
            <a:ext cx="2524125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shall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classify the risk level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as Low, Moderate, or High based on the computed score.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3427095" y="6046474"/>
            <a:ext cx="2447925" cy="7620"/>
          </a:xfrm>
          <a:custGeom>
            <a:avLst/>
            <a:gdLst/>
            <a:ahLst/>
            <a:cxnLst/>
            <a:rect l="l" t="t" r="r" b="b"/>
            <a:pathLst>
              <a:path w="2447925" h="7620">
                <a:moveTo>
                  <a:pt x="0" y="0"/>
                </a:moveTo>
                <a:lnTo>
                  <a:pt x="2447925" y="0"/>
                </a:lnTo>
                <a:lnTo>
                  <a:pt x="2447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3627120" y="6126482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Three-tier system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13170" y="417956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6265545" y="4179568"/>
            <a:ext cx="476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07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808470" y="4236718"/>
            <a:ext cx="1543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Explainable Output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313170" y="4636768"/>
            <a:ext cx="2524125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shall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 an explainable output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indicating the factors contributing to the risk score.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313170" y="6046474"/>
            <a:ext cx="2447925" cy="7620"/>
          </a:xfrm>
          <a:custGeom>
            <a:avLst/>
            <a:gdLst/>
            <a:ahLst/>
            <a:cxnLst/>
            <a:rect l="l" t="t" r="r" b="b"/>
            <a:pathLst>
              <a:path w="2447925" h="7620">
                <a:moveTo>
                  <a:pt x="0" y="0"/>
                </a:moveTo>
                <a:lnTo>
                  <a:pt x="2447925" y="0"/>
                </a:lnTo>
                <a:lnTo>
                  <a:pt x="2447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6513195" y="6126482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attribution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9199245" y="417956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9151620" y="4179568"/>
            <a:ext cx="476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08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9694545" y="4236718"/>
            <a:ext cx="1133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Interface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9199245" y="4636768"/>
            <a:ext cx="2524125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shall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display the analysis results through a simple frontend user interface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easy interpretation.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9199245" y="6046474"/>
            <a:ext cx="2447925" cy="7620"/>
          </a:xfrm>
          <a:custGeom>
            <a:avLst/>
            <a:gdLst/>
            <a:ahLst/>
            <a:cxnLst/>
            <a:rect l="l" t="t" r="r" b="b"/>
            <a:pathLst>
              <a:path w="2447925" h="7620">
                <a:moveTo>
                  <a:pt x="0" y="0"/>
                </a:moveTo>
                <a:lnTo>
                  <a:pt x="2447925" y="0"/>
                </a:lnTo>
                <a:lnTo>
                  <a:pt x="2447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0" name="Text 68"/>
          <p:cNvSpPr/>
          <p:nvPr/>
        </p:nvSpPr>
        <p:spPr>
          <a:xfrm>
            <a:off x="9399270" y="6126482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React-based UI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3.1.2 Requirements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Non-Functional Requirements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09613" y="17526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8575" y="57150"/>
                </a:moveTo>
                <a:cubicBezTo>
                  <a:pt x="28575" y="29551"/>
                  <a:pt x="50982" y="7144"/>
                  <a:pt x="78581" y="7144"/>
                </a:cubicBezTo>
                <a:cubicBezTo>
                  <a:pt x="106180" y="7144"/>
                  <a:pt x="128588" y="29551"/>
                  <a:pt x="128588" y="57150"/>
                </a:cubicBezTo>
                <a:cubicBezTo>
                  <a:pt x="128588" y="84749"/>
                  <a:pt x="106180" y="107156"/>
                  <a:pt x="78581" y="107156"/>
                </a:cubicBezTo>
                <a:cubicBezTo>
                  <a:pt x="50982" y="107156"/>
                  <a:pt x="28575" y="84749"/>
                  <a:pt x="28575" y="57150"/>
                </a:cubicBezTo>
                <a:close/>
                <a:moveTo>
                  <a:pt x="0" y="207169"/>
                </a:moveTo>
                <a:cubicBezTo>
                  <a:pt x="0" y="163770"/>
                  <a:pt x="35183" y="128588"/>
                  <a:pt x="78581" y="128588"/>
                </a:cubicBezTo>
                <a:cubicBezTo>
                  <a:pt x="121980" y="128588"/>
                  <a:pt x="157163" y="163770"/>
                  <a:pt x="157163" y="207169"/>
                </a:cubicBezTo>
                <a:lnTo>
                  <a:pt x="157163" y="209848"/>
                </a:lnTo>
                <a:cubicBezTo>
                  <a:pt x="157163" y="220206"/>
                  <a:pt x="148769" y="228600"/>
                  <a:pt x="138410" y="228600"/>
                </a:cubicBezTo>
                <a:lnTo>
                  <a:pt x="18752" y="228600"/>
                </a:lnTo>
                <a:cubicBezTo>
                  <a:pt x="8394" y="228600"/>
                  <a:pt x="0" y="220206"/>
                  <a:pt x="0" y="209848"/>
                </a:cubicBezTo>
                <a:lnTo>
                  <a:pt x="0" y="207169"/>
                </a:lnTo>
                <a:close/>
                <a:moveTo>
                  <a:pt x="192881" y="28575"/>
                </a:moveTo>
                <a:cubicBezTo>
                  <a:pt x="216538" y="28575"/>
                  <a:pt x="235744" y="47781"/>
                  <a:pt x="235744" y="71438"/>
                </a:cubicBezTo>
                <a:cubicBezTo>
                  <a:pt x="235744" y="95094"/>
                  <a:pt x="216538" y="114300"/>
                  <a:pt x="192881" y="114300"/>
                </a:cubicBezTo>
                <a:cubicBezTo>
                  <a:pt x="169225" y="114300"/>
                  <a:pt x="150019" y="95094"/>
                  <a:pt x="150019" y="71438"/>
                </a:cubicBezTo>
                <a:cubicBezTo>
                  <a:pt x="150019" y="47781"/>
                  <a:pt x="169225" y="28575"/>
                  <a:pt x="192881" y="28575"/>
                </a:cubicBezTo>
                <a:close/>
                <a:moveTo>
                  <a:pt x="192881" y="135731"/>
                </a:moveTo>
                <a:cubicBezTo>
                  <a:pt x="228377" y="135731"/>
                  <a:pt x="257175" y="164529"/>
                  <a:pt x="257175" y="200025"/>
                </a:cubicBezTo>
                <a:lnTo>
                  <a:pt x="257175" y="210026"/>
                </a:lnTo>
                <a:cubicBezTo>
                  <a:pt x="257175" y="220295"/>
                  <a:pt x="248870" y="228600"/>
                  <a:pt x="238601" y="228600"/>
                </a:cubicBezTo>
                <a:lnTo>
                  <a:pt x="173950" y="228600"/>
                </a:lnTo>
                <a:cubicBezTo>
                  <a:pt x="176897" y="223019"/>
                  <a:pt x="178594" y="216634"/>
                  <a:pt x="178594" y="209848"/>
                </a:cubicBezTo>
                <a:lnTo>
                  <a:pt x="178594" y="207169"/>
                </a:lnTo>
                <a:cubicBezTo>
                  <a:pt x="178594" y="184175"/>
                  <a:pt x="170825" y="163011"/>
                  <a:pt x="157832" y="146134"/>
                </a:cubicBezTo>
                <a:cubicBezTo>
                  <a:pt x="167923" y="139571"/>
                  <a:pt x="179978" y="135731"/>
                  <a:pt x="192881" y="135731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181100" y="1733550"/>
            <a:ext cx="828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Usability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209800"/>
            <a:ext cx="3362325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should provide a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and easy-to-understand user interface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suitable for non-technical users.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9600" y="3086096"/>
            <a:ext cx="3286125" cy="7620"/>
          </a:xfrm>
          <a:custGeom>
            <a:avLst/>
            <a:gdLst/>
            <a:ahLst/>
            <a:cxnLst/>
            <a:rect l="l" t="t" r="r" b="b"/>
            <a:pathLst>
              <a:path w="3286125" h="7620">
                <a:moveTo>
                  <a:pt x="0" y="0"/>
                </a:moveTo>
                <a:lnTo>
                  <a:pt x="3286125" y="0"/>
                </a:lnTo>
                <a:lnTo>
                  <a:pt x="32861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28650" y="3242314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76300" y="3204214"/>
            <a:ext cx="1095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Intuitive design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28650" y="3509014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76300" y="3470914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visualizations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11341" y="1684018"/>
            <a:ext cx="1247775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Performance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39841" y="2217418"/>
            <a:ext cx="33909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should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analyze and generate results within an acceptable time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small to medium-sized text inputs.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439841" y="3078478"/>
            <a:ext cx="3314700" cy="7620"/>
          </a:xfrm>
          <a:custGeom>
            <a:avLst/>
            <a:gdLst/>
            <a:ahLst/>
            <a:cxnLst/>
            <a:rect l="l" t="t" r="r" b="b"/>
            <a:pathLst>
              <a:path w="3314700" h="7620">
                <a:moveTo>
                  <a:pt x="0" y="0"/>
                </a:moveTo>
                <a:lnTo>
                  <a:pt x="3314700" y="0"/>
                </a:lnTo>
                <a:lnTo>
                  <a:pt x="3314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4458891" y="323468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4706541" y="3196586"/>
            <a:ext cx="115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processing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58891" y="350138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4706541" y="3463286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feedback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872181" y="1741168"/>
            <a:ext cx="952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Scalability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00681" y="2217418"/>
            <a:ext cx="33909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should be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capable of handling an increased number of text inputs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minimal modification.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00681" y="3078478"/>
            <a:ext cx="3314700" cy="7620"/>
          </a:xfrm>
          <a:custGeom>
            <a:avLst/>
            <a:gdLst/>
            <a:ahLst/>
            <a:cxnLst/>
            <a:rect l="l" t="t" r="r" b="b"/>
            <a:pathLst>
              <a:path w="3314700" h="7620">
                <a:moveTo>
                  <a:pt x="0" y="0"/>
                </a:moveTo>
                <a:lnTo>
                  <a:pt x="3314700" y="0"/>
                </a:lnTo>
                <a:lnTo>
                  <a:pt x="3314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8319731" y="323468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567381" y="3196586"/>
            <a:ext cx="146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 architecture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319731" y="350138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8567381" y="3463286"/>
            <a:ext cx="115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Easy expansion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50620" y="4335782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Reliability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79120" y="4812032"/>
            <a:ext cx="33909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should produce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consistent and repeatable results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the same input data.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79120" y="5673092"/>
            <a:ext cx="3314700" cy="7620"/>
          </a:xfrm>
          <a:custGeom>
            <a:avLst/>
            <a:gdLst/>
            <a:ahLst/>
            <a:cxnLst/>
            <a:rect l="l" t="t" r="r" b="b"/>
            <a:pathLst>
              <a:path w="3314700" h="7620">
                <a:moveTo>
                  <a:pt x="0" y="0"/>
                </a:moveTo>
                <a:lnTo>
                  <a:pt x="3314700" y="0"/>
                </a:lnTo>
                <a:lnTo>
                  <a:pt x="3314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598170" y="58293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45820" y="5791200"/>
            <a:ext cx="1419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Deterministic output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98170" y="6096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845820" y="6057900"/>
            <a:ext cx="140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Stable performance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011341" y="4335782"/>
            <a:ext cx="124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Explainability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439841" y="4812032"/>
            <a:ext cx="33909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should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clearly explain how the lifestyle risk score is calculated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ensure transparency.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4439841" y="5673092"/>
            <a:ext cx="3314700" cy="7620"/>
          </a:xfrm>
          <a:custGeom>
            <a:avLst/>
            <a:gdLst/>
            <a:ahLst/>
            <a:cxnLst/>
            <a:rect l="l" t="t" r="r" b="b"/>
            <a:pathLst>
              <a:path w="3314700" h="7620">
                <a:moveTo>
                  <a:pt x="0" y="0"/>
                </a:moveTo>
                <a:lnTo>
                  <a:pt x="3314700" y="0"/>
                </a:lnTo>
                <a:lnTo>
                  <a:pt x="3314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4458891" y="58293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4706541" y="5791200"/>
            <a:ext cx="131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attribution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458891" y="6096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4706541" y="6057900"/>
            <a:ext cx="1838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User-friendly explanations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872181" y="4335782"/>
            <a:ext cx="1533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Security &amp; Ethics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300681" y="4812032"/>
            <a:ext cx="33909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should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only publicly available data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ensure ethical handling of user-generated content.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300681" y="5673092"/>
            <a:ext cx="3314700" cy="7620"/>
          </a:xfrm>
          <a:custGeom>
            <a:avLst/>
            <a:gdLst/>
            <a:ahLst/>
            <a:cxnLst/>
            <a:rect l="l" t="t" r="r" b="b"/>
            <a:pathLst>
              <a:path w="3314700" h="7620">
                <a:moveTo>
                  <a:pt x="0" y="0"/>
                </a:moveTo>
                <a:lnTo>
                  <a:pt x="3314700" y="0"/>
                </a:lnTo>
                <a:lnTo>
                  <a:pt x="3314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Shape 60"/>
          <p:cNvSpPr/>
          <p:nvPr/>
        </p:nvSpPr>
        <p:spPr>
          <a:xfrm>
            <a:off x="8319731" y="58293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8567381" y="5791200"/>
            <a:ext cx="128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Privacy protection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319731" y="6096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8567381" y="6057900"/>
            <a:ext cx="134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Ethical compliance</a:t>
            </a:r>
            <a:endParaRPr lang="en-US" sz="1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7754" y="377754"/>
            <a:ext cx="11512043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kern="0" spc="119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3.2 Feasibility Study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7754" y="679957"/>
            <a:ext cx="11663145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69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Feasibility Analysis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94122" y="1747111"/>
            <a:ext cx="354144" cy="283315"/>
          </a:xfrm>
          <a:custGeom>
            <a:avLst/>
            <a:gdLst/>
            <a:ahLst/>
            <a:cxnLst/>
            <a:rect l="l" t="t" r="r" b="b"/>
            <a:pathLst>
              <a:path w="354144" h="283315">
                <a:moveTo>
                  <a:pt x="230138" y="116480"/>
                </a:moveTo>
                <a:cubicBezTo>
                  <a:pt x="236889" y="114654"/>
                  <a:pt x="243972" y="117864"/>
                  <a:pt x="247015" y="124116"/>
                </a:cubicBezTo>
                <a:lnTo>
                  <a:pt x="257308" y="144922"/>
                </a:lnTo>
                <a:cubicBezTo>
                  <a:pt x="263007" y="145697"/>
                  <a:pt x="268596" y="147246"/>
                  <a:pt x="273853" y="149405"/>
                </a:cubicBezTo>
                <a:lnTo>
                  <a:pt x="293220" y="136511"/>
                </a:lnTo>
                <a:cubicBezTo>
                  <a:pt x="299030" y="132638"/>
                  <a:pt x="306722" y="133413"/>
                  <a:pt x="311647" y="138338"/>
                </a:cubicBezTo>
                <a:lnTo>
                  <a:pt x="322271" y="148962"/>
                </a:lnTo>
                <a:cubicBezTo>
                  <a:pt x="327196" y="153887"/>
                  <a:pt x="327971" y="161634"/>
                  <a:pt x="324097" y="167388"/>
                </a:cubicBezTo>
                <a:lnTo>
                  <a:pt x="311204" y="186700"/>
                </a:lnTo>
                <a:cubicBezTo>
                  <a:pt x="312255" y="189301"/>
                  <a:pt x="313196" y="192012"/>
                  <a:pt x="313971" y="194835"/>
                </a:cubicBezTo>
                <a:cubicBezTo>
                  <a:pt x="314746" y="197657"/>
                  <a:pt x="315244" y="200423"/>
                  <a:pt x="315631" y="203245"/>
                </a:cubicBezTo>
                <a:lnTo>
                  <a:pt x="336492" y="213538"/>
                </a:lnTo>
                <a:cubicBezTo>
                  <a:pt x="342745" y="216637"/>
                  <a:pt x="345954" y="223719"/>
                  <a:pt x="344128" y="230415"/>
                </a:cubicBezTo>
                <a:lnTo>
                  <a:pt x="340255" y="244913"/>
                </a:lnTo>
                <a:cubicBezTo>
                  <a:pt x="338429" y="251608"/>
                  <a:pt x="332176" y="256146"/>
                  <a:pt x="325204" y="255703"/>
                </a:cubicBezTo>
                <a:lnTo>
                  <a:pt x="301963" y="254209"/>
                </a:lnTo>
                <a:cubicBezTo>
                  <a:pt x="298477" y="258691"/>
                  <a:pt x="294438" y="262841"/>
                  <a:pt x="289845" y="266383"/>
                </a:cubicBezTo>
                <a:lnTo>
                  <a:pt x="291339" y="289568"/>
                </a:lnTo>
                <a:cubicBezTo>
                  <a:pt x="291782" y="296540"/>
                  <a:pt x="287244" y="302849"/>
                  <a:pt x="280549" y="304619"/>
                </a:cubicBezTo>
                <a:lnTo>
                  <a:pt x="266051" y="308493"/>
                </a:lnTo>
                <a:cubicBezTo>
                  <a:pt x="259300" y="310319"/>
                  <a:pt x="252272" y="307109"/>
                  <a:pt x="249174" y="300856"/>
                </a:cubicBezTo>
                <a:lnTo>
                  <a:pt x="238881" y="280050"/>
                </a:lnTo>
                <a:cubicBezTo>
                  <a:pt x="233182" y="279276"/>
                  <a:pt x="227593" y="277726"/>
                  <a:pt x="222336" y="275568"/>
                </a:cubicBezTo>
                <a:lnTo>
                  <a:pt x="202969" y="288461"/>
                </a:lnTo>
                <a:cubicBezTo>
                  <a:pt x="197159" y="292335"/>
                  <a:pt x="189467" y="291560"/>
                  <a:pt x="184542" y="286635"/>
                </a:cubicBezTo>
                <a:lnTo>
                  <a:pt x="173918" y="276011"/>
                </a:lnTo>
                <a:cubicBezTo>
                  <a:pt x="168993" y="271086"/>
                  <a:pt x="168218" y="263395"/>
                  <a:pt x="172092" y="257584"/>
                </a:cubicBezTo>
                <a:lnTo>
                  <a:pt x="184985" y="238217"/>
                </a:lnTo>
                <a:cubicBezTo>
                  <a:pt x="183934" y="235616"/>
                  <a:pt x="182993" y="232905"/>
                  <a:pt x="182218" y="230083"/>
                </a:cubicBezTo>
                <a:cubicBezTo>
                  <a:pt x="181444" y="227261"/>
                  <a:pt x="180945" y="224439"/>
                  <a:pt x="180558" y="221672"/>
                </a:cubicBezTo>
                <a:lnTo>
                  <a:pt x="159697" y="211380"/>
                </a:lnTo>
                <a:cubicBezTo>
                  <a:pt x="153444" y="208281"/>
                  <a:pt x="150290" y="201198"/>
                  <a:pt x="152061" y="194503"/>
                </a:cubicBezTo>
                <a:lnTo>
                  <a:pt x="155934" y="180005"/>
                </a:lnTo>
                <a:cubicBezTo>
                  <a:pt x="157760" y="173309"/>
                  <a:pt x="164013" y="168772"/>
                  <a:pt x="170985" y="169214"/>
                </a:cubicBezTo>
                <a:lnTo>
                  <a:pt x="194171" y="170709"/>
                </a:lnTo>
                <a:cubicBezTo>
                  <a:pt x="197657" y="166226"/>
                  <a:pt x="201696" y="162076"/>
                  <a:pt x="206289" y="158535"/>
                </a:cubicBezTo>
                <a:lnTo>
                  <a:pt x="204795" y="135405"/>
                </a:lnTo>
                <a:cubicBezTo>
                  <a:pt x="204352" y="128433"/>
                  <a:pt x="208890" y="122124"/>
                  <a:pt x="215585" y="120354"/>
                </a:cubicBezTo>
                <a:lnTo>
                  <a:pt x="230083" y="116480"/>
                </a:lnTo>
                <a:close/>
                <a:moveTo>
                  <a:pt x="248122" y="188139"/>
                </a:moveTo>
                <a:cubicBezTo>
                  <a:pt x="234684" y="188154"/>
                  <a:pt x="223787" y="199076"/>
                  <a:pt x="223802" y="212514"/>
                </a:cubicBezTo>
                <a:cubicBezTo>
                  <a:pt x="223818" y="225952"/>
                  <a:pt x="234740" y="236849"/>
                  <a:pt x="248178" y="236834"/>
                </a:cubicBezTo>
                <a:cubicBezTo>
                  <a:pt x="261615" y="236819"/>
                  <a:pt x="272513" y="225896"/>
                  <a:pt x="272497" y="212459"/>
                </a:cubicBezTo>
                <a:cubicBezTo>
                  <a:pt x="272482" y="199021"/>
                  <a:pt x="261560" y="188124"/>
                  <a:pt x="248122" y="188139"/>
                </a:cubicBezTo>
                <a:close/>
                <a:moveTo>
                  <a:pt x="124448" y="-25177"/>
                </a:moveTo>
                <a:lnTo>
                  <a:pt x="138946" y="-21304"/>
                </a:lnTo>
                <a:cubicBezTo>
                  <a:pt x="145642" y="-19478"/>
                  <a:pt x="150179" y="-13170"/>
                  <a:pt x="149737" y="-6253"/>
                </a:cubicBezTo>
                <a:lnTo>
                  <a:pt x="148242" y="16877"/>
                </a:lnTo>
                <a:cubicBezTo>
                  <a:pt x="152835" y="20419"/>
                  <a:pt x="156875" y="24513"/>
                  <a:pt x="160361" y="29051"/>
                </a:cubicBezTo>
                <a:lnTo>
                  <a:pt x="183602" y="27557"/>
                </a:lnTo>
                <a:cubicBezTo>
                  <a:pt x="190518" y="27114"/>
                  <a:pt x="196827" y="31652"/>
                  <a:pt x="198653" y="38347"/>
                </a:cubicBezTo>
                <a:lnTo>
                  <a:pt x="202526" y="52845"/>
                </a:lnTo>
                <a:cubicBezTo>
                  <a:pt x="204297" y="59540"/>
                  <a:pt x="201143" y="66623"/>
                  <a:pt x="194890" y="69722"/>
                </a:cubicBezTo>
                <a:lnTo>
                  <a:pt x="174029" y="80014"/>
                </a:lnTo>
                <a:cubicBezTo>
                  <a:pt x="173641" y="82837"/>
                  <a:pt x="173088" y="85659"/>
                  <a:pt x="172369" y="88425"/>
                </a:cubicBezTo>
                <a:cubicBezTo>
                  <a:pt x="171649" y="91192"/>
                  <a:pt x="170653" y="93959"/>
                  <a:pt x="169602" y="96560"/>
                </a:cubicBezTo>
                <a:lnTo>
                  <a:pt x="182495" y="115927"/>
                </a:lnTo>
                <a:cubicBezTo>
                  <a:pt x="186368" y="121737"/>
                  <a:pt x="185594" y="129429"/>
                  <a:pt x="180669" y="134353"/>
                </a:cubicBezTo>
                <a:lnTo>
                  <a:pt x="170044" y="144978"/>
                </a:lnTo>
                <a:cubicBezTo>
                  <a:pt x="165120" y="149903"/>
                  <a:pt x="157428" y="150677"/>
                  <a:pt x="151618" y="146804"/>
                </a:cubicBezTo>
                <a:lnTo>
                  <a:pt x="132251" y="133911"/>
                </a:lnTo>
                <a:cubicBezTo>
                  <a:pt x="126994" y="136069"/>
                  <a:pt x="121405" y="137618"/>
                  <a:pt x="115706" y="138393"/>
                </a:cubicBezTo>
                <a:lnTo>
                  <a:pt x="105413" y="159199"/>
                </a:lnTo>
                <a:cubicBezTo>
                  <a:pt x="102314" y="165452"/>
                  <a:pt x="95232" y="168606"/>
                  <a:pt x="88536" y="166835"/>
                </a:cubicBezTo>
                <a:lnTo>
                  <a:pt x="74038" y="162962"/>
                </a:lnTo>
                <a:cubicBezTo>
                  <a:pt x="67287" y="161136"/>
                  <a:pt x="62805" y="154827"/>
                  <a:pt x="63248" y="147910"/>
                </a:cubicBezTo>
                <a:lnTo>
                  <a:pt x="64742" y="124725"/>
                </a:lnTo>
                <a:cubicBezTo>
                  <a:pt x="60149" y="121184"/>
                  <a:pt x="56110" y="117089"/>
                  <a:pt x="52624" y="112551"/>
                </a:cubicBezTo>
                <a:lnTo>
                  <a:pt x="29383" y="114045"/>
                </a:lnTo>
                <a:cubicBezTo>
                  <a:pt x="22466" y="114488"/>
                  <a:pt x="16158" y="109951"/>
                  <a:pt x="14332" y="103255"/>
                </a:cubicBezTo>
                <a:lnTo>
                  <a:pt x="10458" y="88757"/>
                </a:lnTo>
                <a:cubicBezTo>
                  <a:pt x="8688" y="82062"/>
                  <a:pt x="11842" y="74979"/>
                  <a:pt x="18095" y="71880"/>
                </a:cubicBezTo>
                <a:lnTo>
                  <a:pt x="38956" y="61588"/>
                </a:lnTo>
                <a:cubicBezTo>
                  <a:pt x="39343" y="58766"/>
                  <a:pt x="39897" y="55999"/>
                  <a:pt x="40616" y="53177"/>
                </a:cubicBezTo>
                <a:cubicBezTo>
                  <a:pt x="41391" y="50355"/>
                  <a:pt x="42276" y="47643"/>
                  <a:pt x="43383" y="45043"/>
                </a:cubicBezTo>
                <a:lnTo>
                  <a:pt x="30490" y="25731"/>
                </a:lnTo>
                <a:cubicBezTo>
                  <a:pt x="26616" y="19921"/>
                  <a:pt x="27391" y="12229"/>
                  <a:pt x="32316" y="7304"/>
                </a:cubicBezTo>
                <a:lnTo>
                  <a:pt x="42940" y="-3320"/>
                </a:lnTo>
                <a:cubicBezTo>
                  <a:pt x="47865" y="-8245"/>
                  <a:pt x="55556" y="-9020"/>
                  <a:pt x="61367" y="-5146"/>
                </a:cubicBezTo>
                <a:lnTo>
                  <a:pt x="80734" y="7747"/>
                </a:lnTo>
                <a:cubicBezTo>
                  <a:pt x="85991" y="5589"/>
                  <a:pt x="91579" y="4039"/>
                  <a:pt x="97279" y="3265"/>
                </a:cubicBezTo>
                <a:lnTo>
                  <a:pt x="107571" y="-17541"/>
                </a:lnTo>
                <a:cubicBezTo>
                  <a:pt x="110670" y="-23794"/>
                  <a:pt x="117698" y="-26948"/>
                  <a:pt x="124448" y="-25177"/>
                </a:cubicBezTo>
                <a:close/>
                <a:moveTo>
                  <a:pt x="106465" y="46481"/>
                </a:moveTo>
                <a:cubicBezTo>
                  <a:pt x="93027" y="46481"/>
                  <a:pt x="82117" y="57391"/>
                  <a:pt x="82117" y="70829"/>
                </a:cubicBezTo>
                <a:cubicBezTo>
                  <a:pt x="82117" y="84267"/>
                  <a:pt x="93027" y="95176"/>
                  <a:pt x="106465" y="95176"/>
                </a:cubicBezTo>
                <a:cubicBezTo>
                  <a:pt x="119902" y="95176"/>
                  <a:pt x="130812" y="84267"/>
                  <a:pt x="130812" y="70829"/>
                </a:cubicBezTo>
                <a:cubicBezTo>
                  <a:pt x="130812" y="57391"/>
                  <a:pt x="119902" y="46481"/>
                  <a:pt x="106465" y="46481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55508" y="1794328"/>
            <a:ext cx="1057710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Technical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4406" y="2304297"/>
            <a:ext cx="3295901" cy="944384"/>
          </a:xfrm>
          <a:custGeom>
            <a:avLst/>
            <a:gdLst/>
            <a:ahLst/>
            <a:cxnLst/>
            <a:rect l="l" t="t" r="r" b="b"/>
            <a:pathLst>
              <a:path w="3295901" h="944384">
                <a:moveTo>
                  <a:pt x="75551" y="0"/>
                </a:moveTo>
                <a:lnTo>
                  <a:pt x="3220350" y="0"/>
                </a:lnTo>
                <a:cubicBezTo>
                  <a:pt x="3262076" y="0"/>
                  <a:pt x="3295901" y="33825"/>
                  <a:pt x="3295901" y="75551"/>
                </a:cubicBezTo>
                <a:lnTo>
                  <a:pt x="3295901" y="868833"/>
                </a:lnTo>
                <a:cubicBezTo>
                  <a:pt x="3295901" y="910559"/>
                  <a:pt x="3262076" y="944384"/>
                  <a:pt x="3220350" y="944384"/>
                </a:cubicBezTo>
                <a:lnTo>
                  <a:pt x="75551" y="944384"/>
                </a:lnTo>
                <a:cubicBezTo>
                  <a:pt x="33853" y="944384"/>
                  <a:pt x="0" y="910531"/>
                  <a:pt x="0" y="868833"/>
                </a:cubicBezTo>
                <a:lnTo>
                  <a:pt x="0" y="75551"/>
                </a:lnTo>
                <a:cubicBezTo>
                  <a:pt x="0" y="33825"/>
                  <a:pt x="33825" y="0"/>
                  <a:pt x="7555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62789" y="2417624"/>
            <a:ext cx="289974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Well-Established Technologies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7732" y="2682051"/>
            <a:ext cx="3144799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Python-based NLP libraries (NLTK) with proven reliability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4406" y="3362008"/>
            <a:ext cx="3295901" cy="944384"/>
          </a:xfrm>
          <a:custGeom>
            <a:avLst/>
            <a:gdLst/>
            <a:ahLst/>
            <a:cxnLst/>
            <a:rect l="l" t="t" r="r" b="b"/>
            <a:pathLst>
              <a:path w="3295901" h="944384">
                <a:moveTo>
                  <a:pt x="75551" y="0"/>
                </a:moveTo>
                <a:lnTo>
                  <a:pt x="3220350" y="0"/>
                </a:lnTo>
                <a:cubicBezTo>
                  <a:pt x="3262076" y="0"/>
                  <a:pt x="3295901" y="33825"/>
                  <a:pt x="3295901" y="75551"/>
                </a:cubicBezTo>
                <a:lnTo>
                  <a:pt x="3295901" y="868833"/>
                </a:lnTo>
                <a:cubicBezTo>
                  <a:pt x="3295901" y="910559"/>
                  <a:pt x="3262076" y="944384"/>
                  <a:pt x="3220350" y="944384"/>
                </a:cubicBezTo>
                <a:lnTo>
                  <a:pt x="75551" y="944384"/>
                </a:lnTo>
                <a:cubicBezTo>
                  <a:pt x="33853" y="944384"/>
                  <a:pt x="0" y="910531"/>
                  <a:pt x="0" y="868833"/>
                </a:cubicBezTo>
                <a:lnTo>
                  <a:pt x="0" y="75551"/>
                </a:lnTo>
                <a:cubicBezTo>
                  <a:pt x="0" y="33825"/>
                  <a:pt x="33825" y="0"/>
                  <a:pt x="7555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62789" y="3475334"/>
            <a:ext cx="289974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Reliable Data Access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7732" y="3739761"/>
            <a:ext cx="3144799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PRAW library provides documented Reddit API access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04406" y="4419718"/>
            <a:ext cx="3295901" cy="944384"/>
          </a:xfrm>
          <a:custGeom>
            <a:avLst/>
            <a:gdLst/>
            <a:ahLst/>
            <a:cxnLst/>
            <a:rect l="l" t="t" r="r" b="b"/>
            <a:pathLst>
              <a:path w="3295901" h="944384">
                <a:moveTo>
                  <a:pt x="75551" y="0"/>
                </a:moveTo>
                <a:lnTo>
                  <a:pt x="3220350" y="0"/>
                </a:lnTo>
                <a:cubicBezTo>
                  <a:pt x="3262076" y="0"/>
                  <a:pt x="3295901" y="33825"/>
                  <a:pt x="3295901" y="75551"/>
                </a:cubicBezTo>
                <a:lnTo>
                  <a:pt x="3295901" y="868833"/>
                </a:lnTo>
                <a:cubicBezTo>
                  <a:pt x="3295901" y="910559"/>
                  <a:pt x="3262076" y="944384"/>
                  <a:pt x="3220350" y="944384"/>
                </a:cubicBezTo>
                <a:lnTo>
                  <a:pt x="75551" y="944384"/>
                </a:lnTo>
                <a:cubicBezTo>
                  <a:pt x="33853" y="944384"/>
                  <a:pt x="0" y="910531"/>
                  <a:pt x="0" y="868833"/>
                </a:cubicBezTo>
                <a:lnTo>
                  <a:pt x="0" y="75551"/>
                </a:lnTo>
                <a:cubicBezTo>
                  <a:pt x="0" y="33825"/>
                  <a:pt x="33825" y="0"/>
                  <a:pt x="7555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962789" y="4533044"/>
            <a:ext cx="289974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 Architecture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17732" y="4797472"/>
            <a:ext cx="3144799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component can be developed and tested independently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04406" y="5477428"/>
            <a:ext cx="3295901" cy="717732"/>
          </a:xfrm>
          <a:custGeom>
            <a:avLst/>
            <a:gdLst/>
            <a:ahLst/>
            <a:cxnLst/>
            <a:rect l="l" t="t" r="r" b="b"/>
            <a:pathLst>
              <a:path w="3295901" h="717732">
                <a:moveTo>
                  <a:pt x="75548" y="0"/>
                </a:moveTo>
                <a:lnTo>
                  <a:pt x="3220352" y="0"/>
                </a:lnTo>
                <a:cubicBezTo>
                  <a:pt x="3262077" y="0"/>
                  <a:pt x="3295901" y="33824"/>
                  <a:pt x="3295901" y="75548"/>
                </a:cubicBezTo>
                <a:lnTo>
                  <a:pt x="3295901" y="642184"/>
                </a:lnTo>
                <a:cubicBezTo>
                  <a:pt x="3295901" y="683908"/>
                  <a:pt x="3262077" y="717732"/>
                  <a:pt x="3220352" y="717732"/>
                </a:cubicBezTo>
                <a:lnTo>
                  <a:pt x="75548" y="717732"/>
                </a:lnTo>
                <a:cubicBezTo>
                  <a:pt x="33824" y="717732"/>
                  <a:pt x="0" y="683908"/>
                  <a:pt x="0" y="642184"/>
                </a:cubicBezTo>
                <a:lnTo>
                  <a:pt x="0" y="75548"/>
                </a:lnTo>
                <a:cubicBezTo>
                  <a:pt x="0" y="33824"/>
                  <a:pt x="33824" y="0"/>
                  <a:pt x="75548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962789" y="5590754"/>
            <a:ext cx="289974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 Hardware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17732" y="5855182"/>
            <a:ext cx="3144799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specialized equipment required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04406" y="6327370"/>
            <a:ext cx="3295901" cy="7555"/>
          </a:xfrm>
          <a:custGeom>
            <a:avLst/>
            <a:gdLst/>
            <a:ahLst/>
            <a:cxnLst/>
            <a:rect l="l" t="t" r="r" b="b"/>
            <a:pathLst>
              <a:path w="3295901" h="7555">
                <a:moveTo>
                  <a:pt x="0" y="0"/>
                </a:moveTo>
                <a:lnTo>
                  <a:pt x="3295901" y="0"/>
                </a:lnTo>
                <a:lnTo>
                  <a:pt x="3295901" y="7555"/>
                </a:lnTo>
                <a:lnTo>
                  <a:pt x="0" y="7555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1500508" y="6482257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75551" y="151101"/>
                </a:moveTo>
                <a:cubicBezTo>
                  <a:pt x="117248" y="151101"/>
                  <a:pt x="151101" y="117248"/>
                  <a:pt x="151101" y="75551"/>
                </a:cubicBezTo>
                <a:cubicBezTo>
                  <a:pt x="151101" y="33853"/>
                  <a:pt x="117248" y="0"/>
                  <a:pt x="75551" y="0"/>
                </a:cubicBezTo>
                <a:cubicBezTo>
                  <a:pt x="33853" y="0"/>
                  <a:pt x="0" y="33853"/>
                  <a:pt x="0" y="75551"/>
                </a:cubicBezTo>
                <a:cubicBezTo>
                  <a:pt x="0" y="117248"/>
                  <a:pt x="33853" y="151101"/>
                  <a:pt x="75551" y="151101"/>
                </a:cubicBezTo>
                <a:close/>
                <a:moveTo>
                  <a:pt x="100459" y="62772"/>
                </a:moveTo>
                <a:lnTo>
                  <a:pt x="76849" y="100547"/>
                </a:lnTo>
                <a:cubicBezTo>
                  <a:pt x="75610" y="102525"/>
                  <a:pt x="73485" y="103764"/>
                  <a:pt x="71153" y="103882"/>
                </a:cubicBezTo>
                <a:cubicBezTo>
                  <a:pt x="68822" y="104000"/>
                  <a:pt x="66579" y="102938"/>
                  <a:pt x="65192" y="101049"/>
                </a:cubicBezTo>
                <a:lnTo>
                  <a:pt x="51026" y="82161"/>
                </a:lnTo>
                <a:cubicBezTo>
                  <a:pt x="48665" y="79033"/>
                  <a:pt x="49315" y="74606"/>
                  <a:pt x="52443" y="72245"/>
                </a:cubicBezTo>
                <a:cubicBezTo>
                  <a:pt x="55571" y="69884"/>
                  <a:pt x="59998" y="70534"/>
                  <a:pt x="62359" y="73662"/>
                </a:cubicBezTo>
                <a:lnTo>
                  <a:pt x="70327" y="84286"/>
                </a:lnTo>
                <a:lnTo>
                  <a:pt x="88447" y="55276"/>
                </a:lnTo>
                <a:cubicBezTo>
                  <a:pt x="90513" y="51971"/>
                  <a:pt x="94881" y="50938"/>
                  <a:pt x="98216" y="53033"/>
                </a:cubicBezTo>
                <a:cubicBezTo>
                  <a:pt x="101551" y="55128"/>
                  <a:pt x="102554" y="59467"/>
                  <a:pt x="100459" y="62802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11688" y="6444481"/>
            <a:ext cx="3126394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FULLY FEASIBLE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544259" y="1745220"/>
            <a:ext cx="1067154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Economic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794038" y="2425177"/>
            <a:ext cx="2918630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Open-Source Tools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548981" y="2689604"/>
            <a:ext cx="3163687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Python, NLP libraries, and frontend frameworks are free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794038" y="3482887"/>
            <a:ext cx="2918630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Public Data Sources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548981" y="3747315"/>
            <a:ext cx="3163687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 data collection eliminates acquisition costs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794038" y="4540597"/>
            <a:ext cx="2918630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 Computing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548981" y="4805025"/>
            <a:ext cx="3163687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Personal computers sufficient, no additional hardware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794038" y="5598308"/>
            <a:ext cx="2918630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License Fees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548981" y="5862735"/>
            <a:ext cx="3163687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software freely available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435655" y="6319817"/>
            <a:ext cx="3314789" cy="7555"/>
          </a:xfrm>
          <a:custGeom>
            <a:avLst/>
            <a:gdLst/>
            <a:ahLst/>
            <a:cxnLst/>
            <a:rect l="l" t="t" r="r" b="b"/>
            <a:pathLst>
              <a:path w="3314789" h="7555">
                <a:moveTo>
                  <a:pt x="0" y="0"/>
                </a:moveTo>
                <a:lnTo>
                  <a:pt x="3314789" y="0"/>
                </a:lnTo>
                <a:lnTo>
                  <a:pt x="3314789" y="7555"/>
                </a:lnTo>
                <a:lnTo>
                  <a:pt x="0" y="7555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5427022" y="6474694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75551" y="151101"/>
                </a:moveTo>
                <a:cubicBezTo>
                  <a:pt x="117248" y="151101"/>
                  <a:pt x="151101" y="117248"/>
                  <a:pt x="151101" y="75551"/>
                </a:cubicBezTo>
                <a:cubicBezTo>
                  <a:pt x="151101" y="33853"/>
                  <a:pt x="117248" y="0"/>
                  <a:pt x="75551" y="0"/>
                </a:cubicBezTo>
                <a:cubicBezTo>
                  <a:pt x="33853" y="0"/>
                  <a:pt x="0" y="33853"/>
                  <a:pt x="0" y="75551"/>
                </a:cubicBezTo>
                <a:cubicBezTo>
                  <a:pt x="0" y="117248"/>
                  <a:pt x="33853" y="151101"/>
                  <a:pt x="75551" y="151101"/>
                </a:cubicBezTo>
                <a:close/>
                <a:moveTo>
                  <a:pt x="100459" y="62772"/>
                </a:moveTo>
                <a:lnTo>
                  <a:pt x="76849" y="100547"/>
                </a:lnTo>
                <a:cubicBezTo>
                  <a:pt x="75610" y="102525"/>
                  <a:pt x="73485" y="103764"/>
                  <a:pt x="71153" y="103882"/>
                </a:cubicBezTo>
                <a:cubicBezTo>
                  <a:pt x="68822" y="104000"/>
                  <a:pt x="66579" y="102938"/>
                  <a:pt x="65192" y="101049"/>
                </a:cubicBezTo>
                <a:lnTo>
                  <a:pt x="51026" y="82161"/>
                </a:lnTo>
                <a:cubicBezTo>
                  <a:pt x="48665" y="79033"/>
                  <a:pt x="49315" y="74606"/>
                  <a:pt x="52443" y="72245"/>
                </a:cubicBezTo>
                <a:cubicBezTo>
                  <a:pt x="55571" y="69884"/>
                  <a:pt x="59998" y="70534"/>
                  <a:pt x="62359" y="73662"/>
                </a:cubicBezTo>
                <a:lnTo>
                  <a:pt x="70327" y="84286"/>
                </a:lnTo>
                <a:lnTo>
                  <a:pt x="88447" y="55276"/>
                </a:lnTo>
                <a:cubicBezTo>
                  <a:pt x="90513" y="51971"/>
                  <a:pt x="94881" y="50938"/>
                  <a:pt x="98216" y="53033"/>
                </a:cubicBezTo>
                <a:cubicBezTo>
                  <a:pt x="101551" y="55128"/>
                  <a:pt x="102554" y="59467"/>
                  <a:pt x="100459" y="62802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4642936" y="6436919"/>
            <a:ext cx="314528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MINIMAL COST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429337" y="1737666"/>
            <a:ext cx="689400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Social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655507" y="2425177"/>
            <a:ext cx="2918630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Health Awareness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410450" y="2689604"/>
            <a:ext cx="3163687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Promotes awareness of lifestyle-related health risks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655507" y="3482887"/>
            <a:ext cx="2918630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Privacy Protection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410450" y="3747315"/>
            <a:ext cx="3163687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Uses only publicly shared data, no personal intrusion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655507" y="4540597"/>
            <a:ext cx="2918630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Non-Diagnostic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410450" y="4805025"/>
            <a:ext cx="3163687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Explainable output helps users understand risk factors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655507" y="5598308"/>
            <a:ext cx="2918630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Ethical Responsibility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410450" y="5862735"/>
            <a:ext cx="3163687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Supports positive health awareness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297124" y="6319817"/>
            <a:ext cx="3314789" cy="7555"/>
          </a:xfrm>
          <a:custGeom>
            <a:avLst/>
            <a:gdLst/>
            <a:ahLst/>
            <a:cxnLst/>
            <a:rect l="l" t="t" r="r" b="b"/>
            <a:pathLst>
              <a:path w="3314789" h="7555">
                <a:moveTo>
                  <a:pt x="0" y="0"/>
                </a:moveTo>
                <a:lnTo>
                  <a:pt x="3314789" y="0"/>
                </a:lnTo>
                <a:lnTo>
                  <a:pt x="3314789" y="7555"/>
                </a:lnTo>
                <a:lnTo>
                  <a:pt x="0" y="7555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3" name="Shape 71"/>
          <p:cNvSpPr/>
          <p:nvPr/>
        </p:nvSpPr>
        <p:spPr>
          <a:xfrm>
            <a:off x="8986288" y="6474694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75551" y="151101"/>
                </a:moveTo>
                <a:cubicBezTo>
                  <a:pt x="117248" y="151101"/>
                  <a:pt x="151101" y="117248"/>
                  <a:pt x="151101" y="75551"/>
                </a:cubicBezTo>
                <a:cubicBezTo>
                  <a:pt x="151101" y="33853"/>
                  <a:pt x="117248" y="0"/>
                  <a:pt x="75551" y="0"/>
                </a:cubicBezTo>
                <a:cubicBezTo>
                  <a:pt x="33853" y="0"/>
                  <a:pt x="0" y="33853"/>
                  <a:pt x="0" y="75551"/>
                </a:cubicBezTo>
                <a:cubicBezTo>
                  <a:pt x="0" y="117248"/>
                  <a:pt x="33853" y="151101"/>
                  <a:pt x="75551" y="151101"/>
                </a:cubicBezTo>
                <a:close/>
                <a:moveTo>
                  <a:pt x="100459" y="62772"/>
                </a:moveTo>
                <a:lnTo>
                  <a:pt x="76849" y="100547"/>
                </a:lnTo>
                <a:cubicBezTo>
                  <a:pt x="75610" y="102525"/>
                  <a:pt x="73485" y="103764"/>
                  <a:pt x="71153" y="103882"/>
                </a:cubicBezTo>
                <a:cubicBezTo>
                  <a:pt x="68822" y="104000"/>
                  <a:pt x="66579" y="102938"/>
                  <a:pt x="65192" y="101049"/>
                </a:cubicBezTo>
                <a:lnTo>
                  <a:pt x="51026" y="82161"/>
                </a:lnTo>
                <a:cubicBezTo>
                  <a:pt x="48665" y="79033"/>
                  <a:pt x="49315" y="74606"/>
                  <a:pt x="52443" y="72245"/>
                </a:cubicBezTo>
                <a:cubicBezTo>
                  <a:pt x="55571" y="69884"/>
                  <a:pt x="59998" y="70534"/>
                  <a:pt x="62359" y="73662"/>
                </a:cubicBezTo>
                <a:lnTo>
                  <a:pt x="70327" y="84286"/>
                </a:lnTo>
                <a:lnTo>
                  <a:pt x="88447" y="55276"/>
                </a:lnTo>
                <a:cubicBezTo>
                  <a:pt x="90513" y="51971"/>
                  <a:pt x="94881" y="50938"/>
                  <a:pt x="98216" y="53033"/>
                </a:cubicBezTo>
                <a:cubicBezTo>
                  <a:pt x="101551" y="55128"/>
                  <a:pt x="102554" y="59467"/>
                  <a:pt x="100459" y="62802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4" name="Text 72"/>
          <p:cNvSpPr/>
          <p:nvPr/>
        </p:nvSpPr>
        <p:spPr>
          <a:xfrm>
            <a:off x="8504405" y="6436919"/>
            <a:ext cx="314528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SOCIALLY BENEFICIAL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CDF61D-09E5-10F4-83AD-BF0151AE3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4951441-E228-CFC1-3721-DFF84C69A037}"/>
              </a:ext>
            </a:extLst>
          </p:cNvPr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1964F31D-99B2-E9B8-F6B3-E179D20538B8}"/>
              </a:ext>
            </a:extLst>
          </p:cNvPr>
          <p:cNvSpPr/>
          <p:nvPr/>
        </p:nvSpPr>
        <p:spPr>
          <a:xfrm>
            <a:off x="423863" y="201799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05C2E69B-068C-8017-C57E-CF182900ABA6}"/>
              </a:ext>
            </a:extLst>
          </p:cNvPr>
          <p:cNvSpPr/>
          <p:nvPr/>
        </p:nvSpPr>
        <p:spPr>
          <a:xfrm>
            <a:off x="1257300" y="2379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280EAD3E-E887-EC3A-0810-D2B5AE732D58}"/>
              </a:ext>
            </a:extLst>
          </p:cNvPr>
          <p:cNvSpPr/>
          <p:nvPr/>
        </p:nvSpPr>
        <p:spPr>
          <a:xfrm>
            <a:off x="6291263" y="2017990"/>
            <a:ext cx="833437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5CB22689-977C-7E7F-5A46-5E8EE0E74D62}"/>
              </a:ext>
            </a:extLst>
          </p:cNvPr>
          <p:cNvSpPr/>
          <p:nvPr/>
        </p:nvSpPr>
        <p:spPr>
          <a:xfrm>
            <a:off x="7124700" y="2037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991A24EC-27B4-B388-8144-284FB0F08823}"/>
              </a:ext>
            </a:extLst>
          </p:cNvPr>
          <p:cNvSpPr/>
          <p:nvPr/>
        </p:nvSpPr>
        <p:spPr>
          <a:xfrm>
            <a:off x="7124700" y="2379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E2031F9F-F553-75ED-826D-6A10192E0674}"/>
              </a:ext>
            </a:extLst>
          </p:cNvPr>
          <p:cNvSpPr/>
          <p:nvPr/>
        </p:nvSpPr>
        <p:spPr>
          <a:xfrm>
            <a:off x="423863" y="3348871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03</a:t>
            </a:r>
            <a:endParaRPr lang="en-US" sz="1600" dirty="0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2BFFEEAD-E58C-2E03-EDA6-B0B545E8B021}"/>
              </a:ext>
            </a:extLst>
          </p:cNvPr>
          <p:cNvSpPr/>
          <p:nvPr/>
        </p:nvSpPr>
        <p:spPr>
          <a:xfrm>
            <a:off x="1257300" y="3368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82C828F2-326A-439F-FEA8-DE936B29FB1B}"/>
              </a:ext>
            </a:extLst>
          </p:cNvPr>
          <p:cNvSpPr/>
          <p:nvPr/>
        </p:nvSpPr>
        <p:spPr>
          <a:xfrm>
            <a:off x="1257300" y="3710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F981EB87-2484-DCF0-EFA1-475CE80967D9}"/>
              </a:ext>
            </a:extLst>
          </p:cNvPr>
          <p:cNvSpPr/>
          <p:nvPr/>
        </p:nvSpPr>
        <p:spPr>
          <a:xfrm>
            <a:off x="6291263" y="3348871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04</a:t>
            </a:r>
            <a:endParaRPr lang="en-US" sz="1600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E25CF2FB-9697-86AA-7140-7BCAF1BEC287}"/>
              </a:ext>
            </a:extLst>
          </p:cNvPr>
          <p:cNvSpPr/>
          <p:nvPr/>
        </p:nvSpPr>
        <p:spPr>
          <a:xfrm>
            <a:off x="7124700" y="3368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2B184262-E2C0-780D-DA88-E83FD923BD5F}"/>
              </a:ext>
            </a:extLst>
          </p:cNvPr>
          <p:cNvSpPr/>
          <p:nvPr/>
        </p:nvSpPr>
        <p:spPr>
          <a:xfrm>
            <a:off x="7124700" y="3710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65578E7D-085E-A486-7F34-DD47308A2027}"/>
              </a:ext>
            </a:extLst>
          </p:cNvPr>
          <p:cNvSpPr/>
          <p:nvPr/>
        </p:nvSpPr>
        <p:spPr>
          <a:xfrm>
            <a:off x="1257300" y="4699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26" name="Text 24">
            <a:extLst>
              <a:ext uri="{FF2B5EF4-FFF2-40B4-BE49-F238E27FC236}">
                <a16:creationId xmlns:a16="http://schemas.microsoft.com/office/drawing/2014/main" id="{F943EABE-1780-B480-8777-24AA40F041A1}"/>
              </a:ext>
            </a:extLst>
          </p:cNvPr>
          <p:cNvSpPr/>
          <p:nvPr/>
        </p:nvSpPr>
        <p:spPr>
          <a:xfrm>
            <a:off x="6291263" y="4679871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06</a:t>
            </a:r>
            <a:endParaRPr lang="en-US" sz="1600" dirty="0"/>
          </a:p>
        </p:txBody>
      </p:sp>
      <p:sp>
        <p:nvSpPr>
          <p:cNvPr id="27" name="Text 25">
            <a:extLst>
              <a:ext uri="{FF2B5EF4-FFF2-40B4-BE49-F238E27FC236}">
                <a16:creationId xmlns:a16="http://schemas.microsoft.com/office/drawing/2014/main" id="{5A81E33E-0A1D-FECB-0DAA-DF936180E227}"/>
              </a:ext>
            </a:extLst>
          </p:cNvPr>
          <p:cNvSpPr/>
          <p:nvPr/>
        </p:nvSpPr>
        <p:spPr>
          <a:xfrm>
            <a:off x="7124700" y="4699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28" name="Text 26">
            <a:extLst>
              <a:ext uri="{FF2B5EF4-FFF2-40B4-BE49-F238E27FC236}">
                <a16:creationId xmlns:a16="http://schemas.microsoft.com/office/drawing/2014/main" id="{2AA968E7-C38D-EA67-B1C8-83169ED7E513}"/>
              </a:ext>
            </a:extLst>
          </p:cNvPr>
          <p:cNvSpPr/>
          <p:nvPr/>
        </p:nvSpPr>
        <p:spPr>
          <a:xfrm>
            <a:off x="7124700" y="5041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1" name="Text 29">
            <a:extLst>
              <a:ext uri="{FF2B5EF4-FFF2-40B4-BE49-F238E27FC236}">
                <a16:creationId xmlns:a16="http://schemas.microsoft.com/office/drawing/2014/main" id="{97C95B5C-D03A-5D27-E35B-CC6ADBC310D0}"/>
              </a:ext>
            </a:extLst>
          </p:cNvPr>
          <p:cNvSpPr/>
          <p:nvPr/>
        </p:nvSpPr>
        <p:spPr>
          <a:xfrm>
            <a:off x="890588" y="5943600"/>
            <a:ext cx="505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2" name="Text 30">
            <a:extLst>
              <a:ext uri="{FF2B5EF4-FFF2-40B4-BE49-F238E27FC236}">
                <a16:creationId xmlns:a16="http://schemas.microsoft.com/office/drawing/2014/main" id="{F124AD66-C97F-E034-3509-8CFA18653083}"/>
              </a:ext>
            </a:extLst>
          </p:cNvPr>
          <p:cNvSpPr/>
          <p:nvPr/>
        </p:nvSpPr>
        <p:spPr>
          <a:xfrm>
            <a:off x="890588" y="621030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3" name="Text 31">
            <a:extLst>
              <a:ext uri="{FF2B5EF4-FFF2-40B4-BE49-F238E27FC236}">
                <a16:creationId xmlns:a16="http://schemas.microsoft.com/office/drawing/2014/main" id="{655F56A7-646D-D2AF-5D3F-97BB5E2219DE}"/>
              </a:ext>
            </a:extLst>
          </p:cNvPr>
          <p:cNvSpPr/>
          <p:nvPr/>
        </p:nvSpPr>
        <p:spPr>
          <a:xfrm>
            <a:off x="10921485" y="5905500"/>
            <a:ext cx="885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4" name="Text 32">
            <a:extLst>
              <a:ext uri="{FF2B5EF4-FFF2-40B4-BE49-F238E27FC236}">
                <a16:creationId xmlns:a16="http://schemas.microsoft.com/office/drawing/2014/main" id="{626BF1AF-6719-CFD3-B6B3-E2268AA862A7}"/>
              </a:ext>
            </a:extLst>
          </p:cNvPr>
          <p:cNvSpPr/>
          <p:nvPr/>
        </p:nvSpPr>
        <p:spPr>
          <a:xfrm>
            <a:off x="10854810" y="6134100"/>
            <a:ext cx="952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C4BABB6-F294-681E-2F5F-C7DF50571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76" y="1766655"/>
            <a:ext cx="11088647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085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0849" y="350849"/>
            <a:ext cx="11560472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kern="0" spc="111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3.3 Specification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0849" y="631528"/>
            <a:ext cx="11700812" cy="421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15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System Specifications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61358" y="1695912"/>
            <a:ext cx="1026233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8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Hardware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61358" y="2140178"/>
            <a:ext cx="5350446" cy="45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5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proposed system can be developed and executed on a </a:t>
            </a: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 personal computer</a:t>
            </a:r>
            <a:r>
              <a:rPr lang="en-US" sz="1105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No specialized hardware such as GPUs or external devices is required.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1358" y="2736622"/>
            <a:ext cx="5280276" cy="736783"/>
          </a:xfrm>
          <a:custGeom>
            <a:avLst/>
            <a:gdLst/>
            <a:ahLst/>
            <a:cxnLst/>
            <a:rect l="l" t="t" r="r" b="b"/>
            <a:pathLst>
              <a:path w="5280276" h="736783">
                <a:moveTo>
                  <a:pt x="70171" y="0"/>
                </a:moveTo>
                <a:lnTo>
                  <a:pt x="5210105" y="0"/>
                </a:lnTo>
                <a:cubicBezTo>
                  <a:pt x="5248860" y="0"/>
                  <a:pt x="5280276" y="31417"/>
                  <a:pt x="5280276" y="70171"/>
                </a:cubicBezTo>
                <a:lnTo>
                  <a:pt x="5280276" y="666612"/>
                </a:lnTo>
                <a:cubicBezTo>
                  <a:pt x="5280276" y="705366"/>
                  <a:pt x="5248860" y="736783"/>
                  <a:pt x="5210105" y="736783"/>
                </a:cubicBezTo>
                <a:lnTo>
                  <a:pt x="70171" y="736783"/>
                </a:lnTo>
                <a:cubicBezTo>
                  <a:pt x="31443" y="736783"/>
                  <a:pt x="0" y="705340"/>
                  <a:pt x="0" y="666612"/>
                </a:cubicBezTo>
                <a:lnTo>
                  <a:pt x="0" y="70171"/>
                </a:lnTo>
                <a:cubicBezTo>
                  <a:pt x="0" y="31443"/>
                  <a:pt x="31443" y="0"/>
                  <a:pt x="7017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263056" y="2876961"/>
            <a:ext cx="1245514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RAM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63056" y="3087471"/>
            <a:ext cx="1263056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8 GB Minimum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1358" y="3578659"/>
            <a:ext cx="5280276" cy="736783"/>
          </a:xfrm>
          <a:custGeom>
            <a:avLst/>
            <a:gdLst/>
            <a:ahLst/>
            <a:cxnLst/>
            <a:rect l="l" t="t" r="r" b="b"/>
            <a:pathLst>
              <a:path w="5280276" h="736783">
                <a:moveTo>
                  <a:pt x="70171" y="0"/>
                </a:moveTo>
                <a:lnTo>
                  <a:pt x="5210105" y="0"/>
                </a:lnTo>
                <a:cubicBezTo>
                  <a:pt x="5248860" y="0"/>
                  <a:pt x="5280276" y="31417"/>
                  <a:pt x="5280276" y="70171"/>
                </a:cubicBezTo>
                <a:lnTo>
                  <a:pt x="5280276" y="666612"/>
                </a:lnTo>
                <a:cubicBezTo>
                  <a:pt x="5280276" y="705366"/>
                  <a:pt x="5248860" y="736783"/>
                  <a:pt x="5210105" y="736783"/>
                </a:cubicBezTo>
                <a:lnTo>
                  <a:pt x="70171" y="736783"/>
                </a:lnTo>
                <a:cubicBezTo>
                  <a:pt x="31443" y="736783"/>
                  <a:pt x="0" y="705340"/>
                  <a:pt x="0" y="666612"/>
                </a:cubicBezTo>
                <a:lnTo>
                  <a:pt x="0" y="70171"/>
                </a:lnTo>
                <a:cubicBezTo>
                  <a:pt x="0" y="31443"/>
                  <a:pt x="31443" y="0"/>
                  <a:pt x="7017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263056" y="3718999"/>
            <a:ext cx="1675304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Processor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63056" y="3929508"/>
            <a:ext cx="1692846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Intel i5 or Equivalent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1358" y="4420696"/>
            <a:ext cx="5280276" cy="736783"/>
          </a:xfrm>
          <a:custGeom>
            <a:avLst/>
            <a:gdLst/>
            <a:ahLst/>
            <a:cxnLst/>
            <a:rect l="l" t="t" r="r" b="b"/>
            <a:pathLst>
              <a:path w="5280276" h="736783">
                <a:moveTo>
                  <a:pt x="70171" y="0"/>
                </a:moveTo>
                <a:lnTo>
                  <a:pt x="5210105" y="0"/>
                </a:lnTo>
                <a:cubicBezTo>
                  <a:pt x="5248860" y="0"/>
                  <a:pt x="5280276" y="31417"/>
                  <a:pt x="5280276" y="70171"/>
                </a:cubicBezTo>
                <a:lnTo>
                  <a:pt x="5280276" y="666612"/>
                </a:lnTo>
                <a:cubicBezTo>
                  <a:pt x="5280276" y="705366"/>
                  <a:pt x="5248860" y="736783"/>
                  <a:pt x="5210105" y="736783"/>
                </a:cubicBezTo>
                <a:lnTo>
                  <a:pt x="70171" y="736783"/>
                </a:lnTo>
                <a:cubicBezTo>
                  <a:pt x="31443" y="736783"/>
                  <a:pt x="0" y="705340"/>
                  <a:pt x="0" y="666612"/>
                </a:cubicBezTo>
                <a:lnTo>
                  <a:pt x="0" y="70171"/>
                </a:lnTo>
                <a:cubicBezTo>
                  <a:pt x="0" y="31443"/>
                  <a:pt x="31443" y="0"/>
                  <a:pt x="7017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263056" y="4561036"/>
            <a:ext cx="1271827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Storage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263056" y="4771545"/>
            <a:ext cx="1289370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Sufficient Space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61358" y="5262734"/>
            <a:ext cx="5280276" cy="736783"/>
          </a:xfrm>
          <a:custGeom>
            <a:avLst/>
            <a:gdLst/>
            <a:ahLst/>
            <a:cxnLst/>
            <a:rect l="l" t="t" r="r" b="b"/>
            <a:pathLst>
              <a:path w="5280276" h="736783">
                <a:moveTo>
                  <a:pt x="70171" y="0"/>
                </a:moveTo>
                <a:lnTo>
                  <a:pt x="5210105" y="0"/>
                </a:lnTo>
                <a:cubicBezTo>
                  <a:pt x="5248860" y="0"/>
                  <a:pt x="5280276" y="31417"/>
                  <a:pt x="5280276" y="70171"/>
                </a:cubicBezTo>
                <a:lnTo>
                  <a:pt x="5280276" y="666612"/>
                </a:lnTo>
                <a:cubicBezTo>
                  <a:pt x="5280276" y="705366"/>
                  <a:pt x="5248860" y="736783"/>
                  <a:pt x="5210105" y="736783"/>
                </a:cubicBezTo>
                <a:lnTo>
                  <a:pt x="70171" y="736783"/>
                </a:lnTo>
                <a:cubicBezTo>
                  <a:pt x="31443" y="736783"/>
                  <a:pt x="0" y="705340"/>
                  <a:pt x="0" y="666612"/>
                </a:cubicBezTo>
                <a:lnTo>
                  <a:pt x="0" y="70171"/>
                </a:lnTo>
                <a:cubicBezTo>
                  <a:pt x="0" y="31443"/>
                  <a:pt x="31443" y="0"/>
                  <a:pt x="7017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1263056" y="5403073"/>
            <a:ext cx="1087632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GPU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63056" y="5613583"/>
            <a:ext cx="1105174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Not Required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77557" y="1684074"/>
            <a:ext cx="912207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8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Software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77557" y="2147194"/>
            <a:ext cx="5350446" cy="45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5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is implemented using </a:t>
            </a: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 as the primary programming language</a:t>
            </a:r>
            <a:r>
              <a:rPr lang="en-US" sz="1105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modern web technologies for the frontend and backend.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851203" y="2848892"/>
            <a:ext cx="1789329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851203" y="3059401"/>
            <a:ext cx="1780558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Primary programming language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851203" y="3515504"/>
            <a:ext cx="2271747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NLTK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851203" y="3726014"/>
            <a:ext cx="226297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preprocessing &amp; sentiment analysis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851203" y="4182117"/>
            <a:ext cx="1473565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PRAW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851203" y="4392627"/>
            <a:ext cx="1464794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 data collection API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851203" y="4848730"/>
            <a:ext cx="1877042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FastAPI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851203" y="5059240"/>
            <a:ext cx="1868271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RESTful API framework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851203" y="5515343"/>
            <a:ext cx="1341997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React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851203" y="5725853"/>
            <a:ext cx="133322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 user interface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851203" y="6181956"/>
            <a:ext cx="1499879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VS Code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851203" y="6392466"/>
            <a:ext cx="1491108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Development environment</a:t>
            </a:r>
            <a:endParaRPr lang="en-US" sz="1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enuc3lzsreus2/chapter4_image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1A1D21">
                  <a:alpha val="6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Shape 1"/>
          <p:cNvSpPr/>
          <p:nvPr/>
        </p:nvSpPr>
        <p:spPr>
          <a:xfrm>
            <a:off x="400050" y="910828"/>
            <a:ext cx="2124075" cy="533400"/>
          </a:xfrm>
          <a:custGeom>
            <a:avLst/>
            <a:gdLst/>
            <a:ahLst/>
            <a:cxnLst/>
            <a:rect l="l" t="t" r="r" b="b"/>
            <a:pathLst>
              <a:path w="2124075" h="533400">
                <a:moveTo>
                  <a:pt x="0" y="0"/>
                </a:moveTo>
                <a:lnTo>
                  <a:pt x="2124075" y="0"/>
                </a:lnTo>
                <a:lnTo>
                  <a:pt x="2124075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400050" y="910828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7700" y="1025128"/>
            <a:ext cx="1762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18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04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1748907"/>
            <a:ext cx="72390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Design Approach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and Details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4758807"/>
            <a:ext cx="69246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A8A8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System architecture and design methodology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000" y="575655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09600" y="5680351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Architecture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854637" y="575655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2083237" y="5680351"/>
            <a:ext cx="685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Design</a:t>
            </a:r>
            <a:endParaRPr lang="en-US" sz="1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4.1 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71500" y="1619250"/>
            <a:ext cx="6257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Modular and Layered Design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943100"/>
            <a:ext cx="64770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proposed system follows a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 and layered architecture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supports efficient data processing, ML-based analysis, and user interaction. The system is divided into well-defined components, allowing each module to function independently.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1020" y="3150868"/>
            <a:ext cx="6505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Architecture Flow Diagram</a:t>
            </a:r>
            <a:endParaRPr lang="en-US" sz="1600" dirty="0"/>
          </a:p>
        </p:txBody>
      </p:sp>
      <p:pic>
        <p:nvPicPr>
          <p:cNvPr id="12" name="Image 0" descr="https://kimi-img.moonshot.cn/pub/slides/26-01-31-17:25:15-d5uskupic4u0a4nvq930.png"/>
          <p:cNvPicPr>
            <a:picLocks noChangeAspect="1"/>
          </p:cNvPicPr>
          <p:nvPr/>
        </p:nvPicPr>
        <p:blipFill>
          <a:blip r:embed="rId3"/>
          <a:srcRect t="30" b="30"/>
          <a:stretch/>
        </p:blipFill>
        <p:spPr>
          <a:xfrm>
            <a:off x="541020" y="3531868"/>
            <a:ext cx="6419850" cy="2857500"/>
          </a:xfrm>
          <a:prstGeom prst="roundRect">
            <a:avLst>
              <a:gd name="adj" fmla="val 0"/>
            </a:avLst>
          </a:prstGeom>
        </p:spPr>
      </p:pic>
      <p:sp>
        <p:nvSpPr>
          <p:cNvPr id="14" name="Text 11"/>
          <p:cNvSpPr/>
          <p:nvPr/>
        </p:nvSpPr>
        <p:spPr>
          <a:xfrm>
            <a:off x="7475220" y="1607818"/>
            <a:ext cx="4257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Components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475220" y="2122168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Acquisition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589520" y="2369818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 via PRAW API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475220" y="2865118"/>
            <a:ext cx="1495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Preprocessing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589520" y="3131818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NLP cleaning &amp; normalization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475220" y="3633570"/>
            <a:ext cx="165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Analytical Processing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7589520" y="3893818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&amp; keyword analysis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7475220" y="4389118"/>
            <a:ext cx="1009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Scoring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7589520" y="4655818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Interpretable score computation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7475220" y="5144666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&amp; Frontend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7589520" y="5417818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FastAPI + React interface</a:t>
            </a:r>
            <a:endParaRPr lang="en-US" sz="1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5872" y="345872"/>
            <a:ext cx="11569430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kern="0" spc="109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4.2 Design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5872" y="622570"/>
            <a:ext cx="11707779" cy="415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68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Design Philosophy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69566" y="1487251"/>
            <a:ext cx="11007387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4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Data-Driven and Explainable Workflow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3396" y="1867609"/>
            <a:ext cx="11188970" cy="4496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9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design focuses on a </a:t>
            </a:r>
            <a:r>
              <a:rPr lang="en-US" sz="10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data-driven and explainable workflow</a:t>
            </a:r>
            <a:r>
              <a:rPr lang="en-US" sz="1089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ensuring that each stage of processing contributes clearly to the final output. The design emphasizes </a:t>
            </a:r>
            <a:r>
              <a:rPr lang="en-US" sz="1089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simplicity and interpretability</a:t>
            </a:r>
            <a:r>
              <a:rPr lang="en-US" sz="1089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rather than complex black-box models, aligning with the objective of providing early warnings instead of medical diagnosis.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51666" y="3119353"/>
            <a:ext cx="1279728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2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Modular Design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25726" y="3327180"/>
            <a:ext cx="3450077" cy="12278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design is divided into </a:t>
            </a:r>
            <a:r>
              <a:rPr lang="en-US" sz="10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functional modules</a:t>
            </a: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interact through well-defined interfaces, allowing individual components to be modified without affecting overall system functionality.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51666" y="4689711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45760" y="4655124"/>
            <a:ext cx="3230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Independent development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51666" y="4966409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45760" y="4931822"/>
            <a:ext cx="3230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Easy maintenance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51666" y="5243107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745760" y="5208520"/>
            <a:ext cx="3230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Scalable architecture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404576" y="3128295"/>
            <a:ext cx="1915954" cy="1625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2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Transparency Focus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404576" y="3327180"/>
            <a:ext cx="3450077" cy="12278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Every processing stage is designed to be </a:t>
            </a:r>
            <a:r>
              <a:rPr lang="en-US" sz="10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transparent and traceable</a:t>
            </a: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from data collection through risk score computation, ensuring users can understand how results are derived.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430517" y="4689711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4624610" y="4655124"/>
            <a:ext cx="3230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data flow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430517" y="4966409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4624610" y="4931822"/>
            <a:ext cx="3230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Explainable outputs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30517" y="5243107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4624610" y="5208520"/>
            <a:ext cx="3230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trust building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09367" y="3015895"/>
            <a:ext cx="1610728" cy="297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2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Non-Diagnostic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283427" y="3327180"/>
            <a:ext cx="3450077" cy="12278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is explicitly designed as a </a:t>
            </a:r>
            <a:r>
              <a:rPr lang="en-US" sz="10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support tool for health awareness</a:t>
            </a: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not a medical diagnostic device, ensuring ethical responsibility and appropriate use cases.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309367" y="4689711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8503460" y="4655124"/>
            <a:ext cx="3230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Early warning focus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309367" y="4966409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8503460" y="4931822"/>
            <a:ext cx="3230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Educational purpose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309367" y="5243107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8503460" y="5208520"/>
            <a:ext cx="3230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Ethical boundaries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90015" y="5879509"/>
            <a:ext cx="11085209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 Diagrams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90015" y="6225381"/>
            <a:ext cx="3035030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Case Diagram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98662" y="6463827"/>
            <a:ext cx="3026383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Illustrates functional requirements and user interactions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64202" y="6225381"/>
            <a:ext cx="5533957" cy="587983"/>
          </a:xfrm>
          <a:custGeom>
            <a:avLst/>
            <a:gdLst/>
            <a:ahLst/>
            <a:cxnLst/>
            <a:rect l="l" t="t" r="r" b="b"/>
            <a:pathLst>
              <a:path w="5533957" h="587983">
                <a:moveTo>
                  <a:pt x="69176" y="0"/>
                </a:moveTo>
                <a:lnTo>
                  <a:pt x="5464781" y="0"/>
                </a:lnTo>
                <a:cubicBezTo>
                  <a:pt x="5502986" y="0"/>
                  <a:pt x="5533957" y="30971"/>
                  <a:pt x="5533957" y="69176"/>
                </a:cubicBezTo>
                <a:lnTo>
                  <a:pt x="5533957" y="518807"/>
                </a:lnTo>
                <a:cubicBezTo>
                  <a:pt x="5533957" y="556986"/>
                  <a:pt x="5502961" y="587983"/>
                  <a:pt x="5464781" y="587983"/>
                </a:cubicBezTo>
                <a:lnTo>
                  <a:pt x="69176" y="587983"/>
                </a:lnTo>
                <a:cubicBezTo>
                  <a:pt x="30971" y="587983"/>
                  <a:pt x="0" y="557012"/>
                  <a:pt x="0" y="518807"/>
                </a:cubicBezTo>
                <a:lnTo>
                  <a:pt x="0" y="69176"/>
                </a:lnTo>
                <a:cubicBezTo>
                  <a:pt x="0" y="30971"/>
                  <a:pt x="30971" y="0"/>
                  <a:pt x="69176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4979589" y="6225381"/>
            <a:ext cx="3086911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 Diagram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4954463" y="6468339"/>
            <a:ext cx="3078264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Represents static structure and component relationships</a:t>
            </a:r>
            <a:endParaRPr lang="en-US" sz="1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enuc3lzsreus2/chapter5_image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1A1D21">
                  <a:alpha val="6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400050" y="678656"/>
            <a:ext cx="2124075" cy="533400"/>
          </a:xfrm>
          <a:custGeom>
            <a:avLst/>
            <a:gdLst/>
            <a:ahLst/>
            <a:cxnLst/>
            <a:rect l="l" t="t" r="r" b="b"/>
            <a:pathLst>
              <a:path w="2124075" h="533400">
                <a:moveTo>
                  <a:pt x="0" y="0"/>
                </a:moveTo>
                <a:lnTo>
                  <a:pt x="2124075" y="0"/>
                </a:lnTo>
                <a:lnTo>
                  <a:pt x="2124075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400050" y="678656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7700" y="792956"/>
            <a:ext cx="1762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18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05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1516745"/>
            <a:ext cx="77724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Methodology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and Testing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3713504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A8A8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 analysis, preprocessing, model development, and evaluation approach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000" y="5988732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09600" y="5912532"/>
            <a:ext cx="485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EDA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229916" y="5988732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458516" y="5912532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Preprocessing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904887" y="5988732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3133487" y="5912532"/>
            <a:ext cx="981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Evaluation</a:t>
            </a:r>
            <a:endParaRPr lang="en-US" sz="1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9646" y="359646"/>
            <a:ext cx="11544637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kern="0" spc="113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5.1.1 Proposed Methodology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9646" y="647363"/>
            <a:ext cx="11688496" cy="431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98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Exploratory Data Analysis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64248" y="1510513"/>
            <a:ext cx="6320779" cy="251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6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Dataset Overview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9469" y="1834195"/>
            <a:ext cx="6527575" cy="4675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EDA was conducted on </a:t>
            </a:r>
            <a:r>
              <a:rPr lang="en-US" sz="113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19,080 Reddit posts</a:t>
            </a: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collected across seven lifestyle-related health categories, spanning nearly three years (April 2023 to January 2026).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63242" y="2593048"/>
            <a:ext cx="2183051" cy="1104113"/>
          </a:xfrm>
          <a:custGeom>
            <a:avLst/>
            <a:gdLst/>
            <a:ahLst/>
            <a:cxnLst/>
            <a:rect l="l" t="t" r="r" b="b"/>
            <a:pathLst>
              <a:path w="2183051" h="1104113">
                <a:moveTo>
                  <a:pt x="71933" y="0"/>
                </a:moveTo>
                <a:lnTo>
                  <a:pt x="2111118" y="0"/>
                </a:lnTo>
                <a:cubicBezTo>
                  <a:pt x="2150846" y="0"/>
                  <a:pt x="2183051" y="32205"/>
                  <a:pt x="2183051" y="71933"/>
                </a:cubicBezTo>
                <a:lnTo>
                  <a:pt x="2183051" y="1032180"/>
                </a:lnTo>
                <a:cubicBezTo>
                  <a:pt x="2183051" y="1071908"/>
                  <a:pt x="2150846" y="1104113"/>
                  <a:pt x="2111118" y="1104113"/>
                </a:cubicBezTo>
                <a:lnTo>
                  <a:pt x="71933" y="1104113"/>
                </a:lnTo>
                <a:cubicBezTo>
                  <a:pt x="32205" y="1104113"/>
                  <a:pt x="0" y="1071908"/>
                  <a:pt x="0" y="1032180"/>
                </a:cubicBezTo>
                <a:lnTo>
                  <a:pt x="0" y="71933"/>
                </a:lnTo>
                <a:cubicBezTo>
                  <a:pt x="0" y="32232"/>
                  <a:pt x="32232" y="0"/>
                  <a:pt x="71933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38768" y="3046209"/>
            <a:ext cx="2032000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Posts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07299" y="3261996"/>
            <a:ext cx="2094938" cy="323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24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19,080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658571" y="2593048"/>
            <a:ext cx="2183051" cy="1104113"/>
          </a:xfrm>
          <a:custGeom>
            <a:avLst/>
            <a:gdLst/>
            <a:ahLst/>
            <a:cxnLst/>
            <a:rect l="l" t="t" r="r" b="b"/>
            <a:pathLst>
              <a:path w="2183051" h="1104113">
                <a:moveTo>
                  <a:pt x="71933" y="0"/>
                </a:moveTo>
                <a:lnTo>
                  <a:pt x="2111118" y="0"/>
                </a:lnTo>
                <a:cubicBezTo>
                  <a:pt x="2150846" y="0"/>
                  <a:pt x="2183051" y="32205"/>
                  <a:pt x="2183051" y="71933"/>
                </a:cubicBezTo>
                <a:lnTo>
                  <a:pt x="2183051" y="1032180"/>
                </a:lnTo>
                <a:cubicBezTo>
                  <a:pt x="2183051" y="1071908"/>
                  <a:pt x="2150846" y="1104113"/>
                  <a:pt x="2111118" y="1104113"/>
                </a:cubicBezTo>
                <a:lnTo>
                  <a:pt x="71933" y="1104113"/>
                </a:lnTo>
                <a:cubicBezTo>
                  <a:pt x="32205" y="1104113"/>
                  <a:pt x="0" y="1071908"/>
                  <a:pt x="0" y="1032180"/>
                </a:cubicBezTo>
                <a:lnTo>
                  <a:pt x="0" y="71933"/>
                </a:lnTo>
                <a:cubicBezTo>
                  <a:pt x="0" y="32232"/>
                  <a:pt x="32232" y="0"/>
                  <a:pt x="71933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2734096" y="3046209"/>
            <a:ext cx="2032000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Span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2702627" y="3261996"/>
            <a:ext cx="2094938" cy="323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24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~3 Years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953899" y="2593048"/>
            <a:ext cx="2183051" cy="1104113"/>
          </a:xfrm>
          <a:custGeom>
            <a:avLst/>
            <a:gdLst/>
            <a:ahLst/>
            <a:cxnLst/>
            <a:rect l="l" t="t" r="r" b="b"/>
            <a:pathLst>
              <a:path w="2183051" h="1104113">
                <a:moveTo>
                  <a:pt x="71933" y="0"/>
                </a:moveTo>
                <a:lnTo>
                  <a:pt x="2111118" y="0"/>
                </a:lnTo>
                <a:cubicBezTo>
                  <a:pt x="2150846" y="0"/>
                  <a:pt x="2183051" y="32205"/>
                  <a:pt x="2183051" y="71933"/>
                </a:cubicBezTo>
                <a:lnTo>
                  <a:pt x="2183051" y="1032180"/>
                </a:lnTo>
                <a:cubicBezTo>
                  <a:pt x="2183051" y="1071908"/>
                  <a:pt x="2150846" y="1104113"/>
                  <a:pt x="2111118" y="1104113"/>
                </a:cubicBezTo>
                <a:lnTo>
                  <a:pt x="71933" y="1104113"/>
                </a:lnTo>
                <a:cubicBezTo>
                  <a:pt x="32205" y="1104113"/>
                  <a:pt x="0" y="1071908"/>
                  <a:pt x="0" y="1032180"/>
                </a:cubicBezTo>
                <a:lnTo>
                  <a:pt x="0" y="71933"/>
                </a:lnTo>
                <a:cubicBezTo>
                  <a:pt x="0" y="32232"/>
                  <a:pt x="32232" y="0"/>
                  <a:pt x="71933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029425" y="3046209"/>
            <a:ext cx="2032000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Categories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997956" y="3261996"/>
            <a:ext cx="2094938" cy="323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24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7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10697" y="3995671"/>
            <a:ext cx="6554549" cy="251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4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 Characteristics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18591" y="4463211"/>
            <a:ext cx="3039009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Average Characters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18591" y="4714963"/>
            <a:ext cx="3074973" cy="2877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9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812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18591" y="5002574"/>
            <a:ext cx="3030018" cy="1798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1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 post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910476" y="4463211"/>
            <a:ext cx="3039009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Average Words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910476" y="4714963"/>
            <a:ext cx="3074973" cy="2877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9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145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910476" y="5002574"/>
            <a:ext cx="3030018" cy="1798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1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 post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41444" y="5398185"/>
            <a:ext cx="6314811" cy="2337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468612" y="1517713"/>
            <a:ext cx="4297770" cy="251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4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Seven Lifestyle Categories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468612" y="1877359"/>
            <a:ext cx="4216850" cy="359646"/>
          </a:xfrm>
          <a:custGeom>
            <a:avLst/>
            <a:gdLst/>
            <a:ahLst/>
            <a:cxnLst/>
            <a:rect l="l" t="t" r="r" b="b"/>
            <a:pathLst>
              <a:path w="4216850" h="359646">
                <a:moveTo>
                  <a:pt x="71929" y="0"/>
                </a:moveTo>
                <a:lnTo>
                  <a:pt x="4144920" y="0"/>
                </a:lnTo>
                <a:cubicBezTo>
                  <a:pt x="4184646" y="0"/>
                  <a:pt x="4216850" y="32204"/>
                  <a:pt x="4216850" y="71929"/>
                </a:cubicBezTo>
                <a:lnTo>
                  <a:pt x="4216850" y="287717"/>
                </a:lnTo>
                <a:cubicBezTo>
                  <a:pt x="4216850" y="327442"/>
                  <a:pt x="4184646" y="359646"/>
                  <a:pt x="4144920" y="359646"/>
                </a:cubicBezTo>
                <a:lnTo>
                  <a:pt x="71929" y="359646"/>
                </a:lnTo>
                <a:cubicBezTo>
                  <a:pt x="32204" y="359646"/>
                  <a:pt x="0" y="327442"/>
                  <a:pt x="0" y="287717"/>
                </a:cubicBezTo>
                <a:lnTo>
                  <a:pt x="0" y="71929"/>
                </a:lnTo>
                <a:cubicBezTo>
                  <a:pt x="0" y="32230"/>
                  <a:pt x="32230" y="0"/>
                  <a:pt x="71929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7771287" y="1949288"/>
            <a:ext cx="560475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Fitness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468612" y="2308934"/>
            <a:ext cx="4216850" cy="359646"/>
          </a:xfrm>
          <a:custGeom>
            <a:avLst/>
            <a:gdLst/>
            <a:ahLst/>
            <a:cxnLst/>
            <a:rect l="l" t="t" r="r" b="b"/>
            <a:pathLst>
              <a:path w="4216850" h="359646">
                <a:moveTo>
                  <a:pt x="71929" y="0"/>
                </a:moveTo>
                <a:lnTo>
                  <a:pt x="4144920" y="0"/>
                </a:lnTo>
                <a:cubicBezTo>
                  <a:pt x="4184646" y="0"/>
                  <a:pt x="4216850" y="32204"/>
                  <a:pt x="4216850" y="71929"/>
                </a:cubicBezTo>
                <a:lnTo>
                  <a:pt x="4216850" y="287717"/>
                </a:lnTo>
                <a:cubicBezTo>
                  <a:pt x="4216850" y="327442"/>
                  <a:pt x="4184646" y="359646"/>
                  <a:pt x="4144920" y="359646"/>
                </a:cubicBezTo>
                <a:lnTo>
                  <a:pt x="71929" y="359646"/>
                </a:lnTo>
                <a:cubicBezTo>
                  <a:pt x="32204" y="359646"/>
                  <a:pt x="0" y="327442"/>
                  <a:pt x="0" y="287717"/>
                </a:cubicBezTo>
                <a:lnTo>
                  <a:pt x="0" y="71929"/>
                </a:lnTo>
                <a:cubicBezTo>
                  <a:pt x="0" y="32230"/>
                  <a:pt x="32230" y="0"/>
                  <a:pt x="71929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7771287" y="2380864"/>
            <a:ext cx="344687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Diet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468612" y="2740510"/>
            <a:ext cx="4216850" cy="359646"/>
          </a:xfrm>
          <a:custGeom>
            <a:avLst/>
            <a:gdLst/>
            <a:ahLst/>
            <a:cxnLst/>
            <a:rect l="l" t="t" r="r" b="b"/>
            <a:pathLst>
              <a:path w="4216850" h="359646">
                <a:moveTo>
                  <a:pt x="71929" y="0"/>
                </a:moveTo>
                <a:lnTo>
                  <a:pt x="4144920" y="0"/>
                </a:lnTo>
                <a:cubicBezTo>
                  <a:pt x="4184646" y="0"/>
                  <a:pt x="4216850" y="32204"/>
                  <a:pt x="4216850" y="71929"/>
                </a:cubicBezTo>
                <a:lnTo>
                  <a:pt x="4216850" y="287717"/>
                </a:lnTo>
                <a:cubicBezTo>
                  <a:pt x="4216850" y="327442"/>
                  <a:pt x="4184646" y="359646"/>
                  <a:pt x="4144920" y="359646"/>
                </a:cubicBezTo>
                <a:lnTo>
                  <a:pt x="71929" y="359646"/>
                </a:lnTo>
                <a:cubicBezTo>
                  <a:pt x="32204" y="359646"/>
                  <a:pt x="0" y="327442"/>
                  <a:pt x="0" y="287717"/>
                </a:cubicBezTo>
                <a:lnTo>
                  <a:pt x="0" y="71929"/>
                </a:lnTo>
                <a:cubicBezTo>
                  <a:pt x="0" y="32230"/>
                  <a:pt x="32230" y="0"/>
                  <a:pt x="71929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7771287" y="2812439"/>
            <a:ext cx="1072970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Substance Use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468612" y="3172085"/>
            <a:ext cx="4216850" cy="359646"/>
          </a:xfrm>
          <a:custGeom>
            <a:avLst/>
            <a:gdLst/>
            <a:ahLst/>
            <a:cxnLst/>
            <a:rect l="l" t="t" r="r" b="b"/>
            <a:pathLst>
              <a:path w="4216850" h="359646">
                <a:moveTo>
                  <a:pt x="71929" y="0"/>
                </a:moveTo>
                <a:lnTo>
                  <a:pt x="4144920" y="0"/>
                </a:lnTo>
                <a:cubicBezTo>
                  <a:pt x="4184646" y="0"/>
                  <a:pt x="4216850" y="32204"/>
                  <a:pt x="4216850" y="71929"/>
                </a:cubicBezTo>
                <a:lnTo>
                  <a:pt x="4216850" y="287717"/>
                </a:lnTo>
                <a:cubicBezTo>
                  <a:pt x="4216850" y="327442"/>
                  <a:pt x="4184646" y="359646"/>
                  <a:pt x="4144920" y="359646"/>
                </a:cubicBezTo>
                <a:lnTo>
                  <a:pt x="71929" y="359646"/>
                </a:lnTo>
                <a:cubicBezTo>
                  <a:pt x="32204" y="359646"/>
                  <a:pt x="0" y="327442"/>
                  <a:pt x="0" y="287717"/>
                </a:cubicBezTo>
                <a:lnTo>
                  <a:pt x="0" y="71929"/>
                </a:lnTo>
                <a:cubicBezTo>
                  <a:pt x="0" y="32230"/>
                  <a:pt x="32230" y="0"/>
                  <a:pt x="71929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7771287" y="3244014"/>
            <a:ext cx="461572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Sleep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468612" y="3603660"/>
            <a:ext cx="4216850" cy="359646"/>
          </a:xfrm>
          <a:custGeom>
            <a:avLst/>
            <a:gdLst/>
            <a:ahLst/>
            <a:cxnLst/>
            <a:rect l="l" t="t" r="r" b="b"/>
            <a:pathLst>
              <a:path w="4216850" h="359646">
                <a:moveTo>
                  <a:pt x="71929" y="0"/>
                </a:moveTo>
                <a:lnTo>
                  <a:pt x="4144920" y="0"/>
                </a:lnTo>
                <a:cubicBezTo>
                  <a:pt x="4184646" y="0"/>
                  <a:pt x="4216850" y="32204"/>
                  <a:pt x="4216850" y="71929"/>
                </a:cubicBezTo>
                <a:lnTo>
                  <a:pt x="4216850" y="287717"/>
                </a:lnTo>
                <a:cubicBezTo>
                  <a:pt x="4216850" y="327442"/>
                  <a:pt x="4184646" y="359646"/>
                  <a:pt x="4144920" y="359646"/>
                </a:cubicBezTo>
                <a:lnTo>
                  <a:pt x="71929" y="359646"/>
                </a:lnTo>
                <a:cubicBezTo>
                  <a:pt x="32204" y="359646"/>
                  <a:pt x="0" y="327442"/>
                  <a:pt x="0" y="287717"/>
                </a:cubicBezTo>
                <a:lnTo>
                  <a:pt x="0" y="71929"/>
                </a:lnTo>
                <a:cubicBezTo>
                  <a:pt x="0" y="32230"/>
                  <a:pt x="32230" y="0"/>
                  <a:pt x="71929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7771287" y="3675589"/>
            <a:ext cx="983059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Mental Health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468612" y="4035235"/>
            <a:ext cx="4216850" cy="359646"/>
          </a:xfrm>
          <a:custGeom>
            <a:avLst/>
            <a:gdLst/>
            <a:ahLst/>
            <a:cxnLst/>
            <a:rect l="l" t="t" r="r" b="b"/>
            <a:pathLst>
              <a:path w="4216850" h="359646">
                <a:moveTo>
                  <a:pt x="71929" y="0"/>
                </a:moveTo>
                <a:lnTo>
                  <a:pt x="4144920" y="0"/>
                </a:lnTo>
                <a:cubicBezTo>
                  <a:pt x="4184646" y="0"/>
                  <a:pt x="4216850" y="32204"/>
                  <a:pt x="4216850" y="71929"/>
                </a:cubicBezTo>
                <a:lnTo>
                  <a:pt x="4216850" y="287717"/>
                </a:lnTo>
                <a:cubicBezTo>
                  <a:pt x="4216850" y="327442"/>
                  <a:pt x="4184646" y="359646"/>
                  <a:pt x="4144920" y="359646"/>
                </a:cubicBezTo>
                <a:lnTo>
                  <a:pt x="71929" y="359646"/>
                </a:lnTo>
                <a:cubicBezTo>
                  <a:pt x="32204" y="359646"/>
                  <a:pt x="0" y="327442"/>
                  <a:pt x="0" y="287717"/>
                </a:cubicBezTo>
                <a:lnTo>
                  <a:pt x="0" y="71929"/>
                </a:lnTo>
                <a:cubicBezTo>
                  <a:pt x="0" y="32230"/>
                  <a:pt x="32230" y="0"/>
                  <a:pt x="71929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7771287" y="4107165"/>
            <a:ext cx="659378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Diabetes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468612" y="4466811"/>
            <a:ext cx="4216850" cy="359646"/>
          </a:xfrm>
          <a:custGeom>
            <a:avLst/>
            <a:gdLst/>
            <a:ahLst/>
            <a:cxnLst/>
            <a:rect l="l" t="t" r="r" b="b"/>
            <a:pathLst>
              <a:path w="4216850" h="359646">
                <a:moveTo>
                  <a:pt x="71929" y="0"/>
                </a:moveTo>
                <a:lnTo>
                  <a:pt x="4144920" y="0"/>
                </a:lnTo>
                <a:cubicBezTo>
                  <a:pt x="4184646" y="0"/>
                  <a:pt x="4216850" y="32204"/>
                  <a:pt x="4216850" y="71929"/>
                </a:cubicBezTo>
                <a:lnTo>
                  <a:pt x="4216850" y="287717"/>
                </a:lnTo>
                <a:cubicBezTo>
                  <a:pt x="4216850" y="327442"/>
                  <a:pt x="4184646" y="359646"/>
                  <a:pt x="4144920" y="359646"/>
                </a:cubicBezTo>
                <a:lnTo>
                  <a:pt x="71929" y="359646"/>
                </a:lnTo>
                <a:cubicBezTo>
                  <a:pt x="32204" y="359646"/>
                  <a:pt x="0" y="327442"/>
                  <a:pt x="0" y="287717"/>
                </a:cubicBezTo>
                <a:lnTo>
                  <a:pt x="0" y="71929"/>
                </a:lnTo>
                <a:cubicBezTo>
                  <a:pt x="0" y="32230"/>
                  <a:pt x="32230" y="0"/>
                  <a:pt x="71929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7771287" y="4538740"/>
            <a:ext cx="1423625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 Management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7468612" y="5320636"/>
            <a:ext cx="4297770" cy="251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4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Engagement Insights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7699358" y="5680282"/>
            <a:ext cx="4058032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Skewed distribution:</a:t>
            </a: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Most posts with low engagement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7699358" y="5967999"/>
            <a:ext cx="4058032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Highest engagement:</a:t>
            </a: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Weight management posts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7699358" y="6255716"/>
            <a:ext cx="4058032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Lowest engagement:</a:t>
            </a: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Sleep-related posts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7699358" y="6543433"/>
            <a:ext cx="4058032" cy="2157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Most active:</a:t>
            </a:r>
            <a:r>
              <a:rPr lang="en-US" sz="113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Running subreddit</a:t>
            </a:r>
            <a:endParaRPr lang="en-US" sz="1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2753" y="322753"/>
            <a:ext cx="11611044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kern="0" spc="102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5.1.2 Proposed Methodology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2753" y="580956"/>
            <a:ext cx="11740146" cy="387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5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Text Preprocessing Pipeline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94216" y="1387839"/>
            <a:ext cx="181549" cy="161377"/>
          </a:xfrm>
          <a:custGeom>
            <a:avLst/>
            <a:gdLst/>
            <a:ahLst/>
            <a:cxnLst/>
            <a:rect l="l" t="t" r="r" b="b"/>
            <a:pathLst>
              <a:path w="181549" h="161377">
                <a:moveTo>
                  <a:pt x="178586" y="17209"/>
                </a:moveTo>
                <a:cubicBezTo>
                  <a:pt x="182526" y="13269"/>
                  <a:pt x="182526" y="6871"/>
                  <a:pt x="178586" y="2931"/>
                </a:cubicBezTo>
                <a:cubicBezTo>
                  <a:pt x="174646" y="-1009"/>
                  <a:pt x="168248" y="-1009"/>
                  <a:pt x="164308" y="2931"/>
                </a:cubicBezTo>
                <a:lnTo>
                  <a:pt x="103792" y="63447"/>
                </a:lnTo>
                <a:lnTo>
                  <a:pt x="92855" y="52510"/>
                </a:lnTo>
                <a:cubicBezTo>
                  <a:pt x="91531" y="51187"/>
                  <a:pt x="89703" y="50430"/>
                  <a:pt x="87812" y="50430"/>
                </a:cubicBezTo>
                <a:cubicBezTo>
                  <a:pt x="83872" y="50430"/>
                  <a:pt x="80688" y="53614"/>
                  <a:pt x="80688" y="57553"/>
                </a:cubicBezTo>
                <a:lnTo>
                  <a:pt x="80688" y="66725"/>
                </a:lnTo>
                <a:lnTo>
                  <a:pt x="114823" y="100860"/>
                </a:lnTo>
                <a:lnTo>
                  <a:pt x="123995" y="100860"/>
                </a:lnTo>
                <a:cubicBezTo>
                  <a:pt x="127935" y="100860"/>
                  <a:pt x="131118" y="97677"/>
                  <a:pt x="131118" y="93737"/>
                </a:cubicBezTo>
                <a:cubicBezTo>
                  <a:pt x="131118" y="91846"/>
                  <a:pt x="130362" y="90018"/>
                  <a:pt x="129038" y="88694"/>
                </a:cubicBezTo>
                <a:lnTo>
                  <a:pt x="118101" y="77757"/>
                </a:lnTo>
                <a:lnTo>
                  <a:pt x="178617" y="17241"/>
                </a:lnTo>
                <a:close/>
                <a:moveTo>
                  <a:pt x="107511" y="111388"/>
                </a:moveTo>
                <a:lnTo>
                  <a:pt x="70161" y="74038"/>
                </a:lnTo>
                <a:cubicBezTo>
                  <a:pt x="56702" y="72872"/>
                  <a:pt x="43307" y="77726"/>
                  <a:pt x="33662" y="87370"/>
                </a:cubicBezTo>
                <a:lnTo>
                  <a:pt x="31141" y="89892"/>
                </a:lnTo>
                <a:cubicBezTo>
                  <a:pt x="24112" y="96920"/>
                  <a:pt x="20172" y="106439"/>
                  <a:pt x="20172" y="116368"/>
                </a:cubicBezTo>
                <a:cubicBezTo>
                  <a:pt x="20172" y="118511"/>
                  <a:pt x="22410" y="119898"/>
                  <a:pt x="24333" y="118952"/>
                </a:cubicBezTo>
                <a:lnTo>
                  <a:pt x="40439" y="110915"/>
                </a:lnTo>
                <a:cubicBezTo>
                  <a:pt x="42015" y="110127"/>
                  <a:pt x="43433" y="112207"/>
                  <a:pt x="42141" y="113405"/>
                </a:cubicBezTo>
                <a:lnTo>
                  <a:pt x="2301" y="149210"/>
                </a:lnTo>
                <a:cubicBezTo>
                  <a:pt x="851" y="150534"/>
                  <a:pt x="0" y="152425"/>
                  <a:pt x="0" y="154411"/>
                </a:cubicBezTo>
                <a:cubicBezTo>
                  <a:pt x="0" y="158256"/>
                  <a:pt x="3120" y="161377"/>
                  <a:pt x="6966" y="161377"/>
                </a:cubicBezTo>
                <a:lnTo>
                  <a:pt x="61588" y="161377"/>
                </a:lnTo>
                <a:cubicBezTo>
                  <a:pt x="73817" y="161377"/>
                  <a:pt x="85511" y="156523"/>
                  <a:pt x="94178" y="147886"/>
                </a:cubicBezTo>
                <a:cubicBezTo>
                  <a:pt x="103823" y="138242"/>
                  <a:pt x="108646" y="124846"/>
                  <a:pt x="107511" y="111388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685850" y="1355563"/>
            <a:ext cx="11134983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Structured NLP Pipeline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84130" y="1646041"/>
            <a:ext cx="11320567" cy="4195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Following EDA, the textual data was prepared using a </a:t>
            </a:r>
            <a:r>
              <a:rPr lang="en-US" sz="1017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NLP preprocessing pipeline</a:t>
            </a: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including text cleaning, tokenization, stopword removal using a customized list of 244 stopwords, and lemmatization to normalize the text.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26034" y="2911240"/>
            <a:ext cx="2606232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Cleaning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30069" y="3137167"/>
            <a:ext cx="2598163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Remove noise and irrelevant content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337066" y="2911240"/>
            <a:ext cx="2606232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Tokenization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341100" y="3137167"/>
            <a:ext cx="2598163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Split text into individual tokens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248098" y="2911240"/>
            <a:ext cx="2606232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Stopword Removal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252132" y="3137167"/>
            <a:ext cx="2598163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Customized list of 244 stopwords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159129" y="2911240"/>
            <a:ext cx="2606232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Lemmatization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163163" y="3137167"/>
            <a:ext cx="2598163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Normalize words to base form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58309" y="3698754"/>
            <a:ext cx="5511010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4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Processing Results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26895" y="4118333"/>
            <a:ext cx="2533612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Character Reduction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94619" y="4311985"/>
            <a:ext cx="2598163" cy="2904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06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41.3%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3294301" y="4118333"/>
            <a:ext cx="2533612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Word Reduction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262026" y="4311985"/>
            <a:ext cx="2598163" cy="2904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06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51.2%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60698" y="4796115"/>
            <a:ext cx="5300553" cy="209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296511" y="3698754"/>
            <a:ext cx="5511010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4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Final Dataset Statistics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296511" y="4021507"/>
            <a:ext cx="5438390" cy="355028"/>
          </a:xfrm>
          <a:custGeom>
            <a:avLst/>
            <a:gdLst/>
            <a:ahLst/>
            <a:cxnLst/>
            <a:rect l="l" t="t" r="r" b="b"/>
            <a:pathLst>
              <a:path w="5438390" h="355028">
                <a:moveTo>
                  <a:pt x="64551" y="0"/>
                </a:moveTo>
                <a:lnTo>
                  <a:pt x="5373839" y="0"/>
                </a:lnTo>
                <a:cubicBezTo>
                  <a:pt x="5409490" y="0"/>
                  <a:pt x="5438390" y="28901"/>
                  <a:pt x="5438390" y="64551"/>
                </a:cubicBezTo>
                <a:lnTo>
                  <a:pt x="5438390" y="290477"/>
                </a:lnTo>
                <a:cubicBezTo>
                  <a:pt x="5438390" y="326128"/>
                  <a:pt x="5409490" y="355028"/>
                  <a:pt x="5373839" y="355028"/>
                </a:cubicBezTo>
                <a:lnTo>
                  <a:pt x="64551" y="355028"/>
                </a:lnTo>
                <a:cubicBezTo>
                  <a:pt x="28901" y="355028"/>
                  <a:pt x="0" y="326128"/>
                  <a:pt x="0" y="290477"/>
                </a:cubicBezTo>
                <a:lnTo>
                  <a:pt x="0" y="64551"/>
                </a:lnTo>
                <a:cubicBezTo>
                  <a:pt x="0" y="28924"/>
                  <a:pt x="28924" y="0"/>
                  <a:pt x="64551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361061" y="4102196"/>
            <a:ext cx="701988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Final Posts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226162" y="4086058"/>
            <a:ext cx="524474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19,060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296511" y="4441086"/>
            <a:ext cx="5438390" cy="355028"/>
          </a:xfrm>
          <a:custGeom>
            <a:avLst/>
            <a:gdLst/>
            <a:ahLst/>
            <a:cxnLst/>
            <a:rect l="l" t="t" r="r" b="b"/>
            <a:pathLst>
              <a:path w="5438390" h="355028">
                <a:moveTo>
                  <a:pt x="64551" y="0"/>
                </a:moveTo>
                <a:lnTo>
                  <a:pt x="5373839" y="0"/>
                </a:lnTo>
                <a:cubicBezTo>
                  <a:pt x="5409490" y="0"/>
                  <a:pt x="5438390" y="28901"/>
                  <a:pt x="5438390" y="64551"/>
                </a:cubicBezTo>
                <a:lnTo>
                  <a:pt x="5438390" y="290477"/>
                </a:lnTo>
                <a:cubicBezTo>
                  <a:pt x="5438390" y="326128"/>
                  <a:pt x="5409490" y="355028"/>
                  <a:pt x="5373839" y="355028"/>
                </a:cubicBezTo>
                <a:lnTo>
                  <a:pt x="64551" y="355028"/>
                </a:lnTo>
                <a:cubicBezTo>
                  <a:pt x="28901" y="355028"/>
                  <a:pt x="0" y="326128"/>
                  <a:pt x="0" y="290477"/>
                </a:cubicBezTo>
                <a:lnTo>
                  <a:pt x="0" y="64551"/>
                </a:lnTo>
                <a:cubicBezTo>
                  <a:pt x="0" y="28924"/>
                  <a:pt x="28924" y="0"/>
                  <a:pt x="64551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361061" y="4521775"/>
            <a:ext cx="758470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Words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1235138" y="4505637"/>
            <a:ext cx="516405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1.35M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296511" y="4860665"/>
            <a:ext cx="5438390" cy="355028"/>
          </a:xfrm>
          <a:custGeom>
            <a:avLst/>
            <a:gdLst/>
            <a:ahLst/>
            <a:cxnLst/>
            <a:rect l="l" t="t" r="r" b="b"/>
            <a:pathLst>
              <a:path w="5438390" h="355028">
                <a:moveTo>
                  <a:pt x="64551" y="0"/>
                </a:moveTo>
                <a:lnTo>
                  <a:pt x="5373839" y="0"/>
                </a:lnTo>
                <a:cubicBezTo>
                  <a:pt x="5409490" y="0"/>
                  <a:pt x="5438390" y="28901"/>
                  <a:pt x="5438390" y="64551"/>
                </a:cubicBezTo>
                <a:lnTo>
                  <a:pt x="5438390" y="290477"/>
                </a:lnTo>
                <a:cubicBezTo>
                  <a:pt x="5438390" y="326128"/>
                  <a:pt x="5409490" y="355028"/>
                  <a:pt x="5373839" y="355028"/>
                </a:cubicBezTo>
                <a:lnTo>
                  <a:pt x="64551" y="355028"/>
                </a:lnTo>
                <a:cubicBezTo>
                  <a:pt x="28901" y="355028"/>
                  <a:pt x="0" y="326128"/>
                  <a:pt x="0" y="290477"/>
                </a:cubicBezTo>
                <a:lnTo>
                  <a:pt x="0" y="64551"/>
                </a:lnTo>
                <a:cubicBezTo>
                  <a:pt x="0" y="28924"/>
                  <a:pt x="28924" y="0"/>
                  <a:pt x="64551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361061" y="4941354"/>
            <a:ext cx="871433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Unique Terms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226162" y="4925216"/>
            <a:ext cx="524474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40,800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296511" y="5280245"/>
            <a:ext cx="5438390" cy="355028"/>
          </a:xfrm>
          <a:custGeom>
            <a:avLst/>
            <a:gdLst/>
            <a:ahLst/>
            <a:cxnLst/>
            <a:rect l="l" t="t" r="r" b="b"/>
            <a:pathLst>
              <a:path w="5438390" h="355028">
                <a:moveTo>
                  <a:pt x="64551" y="0"/>
                </a:moveTo>
                <a:lnTo>
                  <a:pt x="5373839" y="0"/>
                </a:lnTo>
                <a:cubicBezTo>
                  <a:pt x="5409490" y="0"/>
                  <a:pt x="5438390" y="28901"/>
                  <a:pt x="5438390" y="64551"/>
                </a:cubicBezTo>
                <a:lnTo>
                  <a:pt x="5438390" y="290477"/>
                </a:lnTo>
                <a:cubicBezTo>
                  <a:pt x="5438390" y="326128"/>
                  <a:pt x="5409490" y="355028"/>
                  <a:pt x="5373839" y="355028"/>
                </a:cubicBezTo>
                <a:lnTo>
                  <a:pt x="64551" y="355028"/>
                </a:lnTo>
                <a:cubicBezTo>
                  <a:pt x="28901" y="355028"/>
                  <a:pt x="0" y="326128"/>
                  <a:pt x="0" y="290477"/>
                </a:cubicBezTo>
                <a:lnTo>
                  <a:pt x="0" y="64551"/>
                </a:lnTo>
                <a:cubicBezTo>
                  <a:pt x="0" y="28924"/>
                  <a:pt x="28924" y="0"/>
                  <a:pt x="64551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361061" y="5360933"/>
            <a:ext cx="1000535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Lexical Diversity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306850" y="5344795"/>
            <a:ext cx="443786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C5A06D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0.855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87411" y="6921952"/>
            <a:ext cx="11247947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2275" y="372275"/>
            <a:ext cx="11521905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kern="0" spc="117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5.1.3 Proposed Methodology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2275" y="670095"/>
            <a:ext cx="11670815" cy="446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18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Planned Model Development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27700" y="1573715"/>
            <a:ext cx="6282137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Systematic Risk Assessment Approach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8412" y="1898602"/>
            <a:ext cx="6496195" cy="725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After data preprocessing, the next step focuses on </a:t>
            </a: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developing a lifestyle risk assessment model</a:t>
            </a:r>
            <a:r>
              <a:rPr lang="en-US" sz="117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using processed Reddit text to identify patterns in user discussions that may indicate potential lifestyle-related health risks.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56735" y="2926081"/>
            <a:ext cx="3212034" cy="3672964"/>
          </a:xfrm>
          <a:custGeom>
            <a:avLst/>
            <a:gdLst/>
            <a:ahLst/>
            <a:cxnLst/>
            <a:rect l="l" t="t" r="r" b="b"/>
            <a:pathLst>
              <a:path w="3292771" h="3934945">
                <a:moveTo>
                  <a:pt x="74450" y="0"/>
                </a:moveTo>
                <a:lnTo>
                  <a:pt x="3218321" y="0"/>
                </a:lnTo>
                <a:cubicBezTo>
                  <a:pt x="3259438" y="0"/>
                  <a:pt x="3292771" y="33332"/>
                  <a:pt x="3292771" y="74450"/>
                </a:cubicBezTo>
                <a:lnTo>
                  <a:pt x="3292771" y="3860495"/>
                </a:lnTo>
                <a:cubicBezTo>
                  <a:pt x="3292771" y="3901613"/>
                  <a:pt x="3259438" y="3934945"/>
                  <a:pt x="3218321" y="3934945"/>
                </a:cubicBezTo>
                <a:lnTo>
                  <a:pt x="74450" y="3934945"/>
                </a:lnTo>
                <a:cubicBezTo>
                  <a:pt x="33332" y="3934945"/>
                  <a:pt x="0" y="3901613"/>
                  <a:pt x="0" y="3860495"/>
                </a:cubicBezTo>
                <a:lnTo>
                  <a:pt x="0" y="74450"/>
                </a:lnTo>
                <a:cubicBezTo>
                  <a:pt x="0" y="33360"/>
                  <a:pt x="33360" y="0"/>
                  <a:pt x="7445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42688" y="3078720"/>
            <a:ext cx="2857209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Extraction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58926" y="3599905"/>
            <a:ext cx="148910" cy="148910"/>
          </a:xfrm>
          <a:custGeom>
            <a:avLst/>
            <a:gdLst/>
            <a:ahLst/>
            <a:cxnLst/>
            <a:rect l="l" t="t" r="r" b="b"/>
            <a:pathLst>
              <a:path w="148910" h="148910">
                <a:moveTo>
                  <a:pt x="19166" y="66457"/>
                </a:moveTo>
                <a:cubicBezTo>
                  <a:pt x="23035" y="39409"/>
                  <a:pt x="46331" y="18614"/>
                  <a:pt x="74455" y="18614"/>
                </a:cubicBezTo>
                <a:cubicBezTo>
                  <a:pt x="89869" y="18614"/>
                  <a:pt x="103830" y="24867"/>
                  <a:pt x="113951" y="34959"/>
                </a:cubicBezTo>
                <a:cubicBezTo>
                  <a:pt x="114009" y="35017"/>
                  <a:pt x="114067" y="35075"/>
                  <a:pt x="114125" y="35133"/>
                </a:cubicBezTo>
                <a:lnTo>
                  <a:pt x="116336" y="37227"/>
                </a:lnTo>
                <a:lnTo>
                  <a:pt x="102405" y="37227"/>
                </a:lnTo>
                <a:cubicBezTo>
                  <a:pt x="97257" y="37227"/>
                  <a:pt x="93098" y="41386"/>
                  <a:pt x="93098" y="46534"/>
                </a:cubicBezTo>
                <a:cubicBezTo>
                  <a:pt x="93098" y="51682"/>
                  <a:pt x="97257" y="55841"/>
                  <a:pt x="102405" y="55841"/>
                </a:cubicBezTo>
                <a:lnTo>
                  <a:pt x="139632" y="55841"/>
                </a:lnTo>
                <a:cubicBezTo>
                  <a:pt x="144780" y="55841"/>
                  <a:pt x="148939" y="51682"/>
                  <a:pt x="148939" y="46534"/>
                </a:cubicBezTo>
                <a:lnTo>
                  <a:pt x="148939" y="9307"/>
                </a:lnTo>
                <a:cubicBezTo>
                  <a:pt x="148939" y="4159"/>
                  <a:pt x="144780" y="0"/>
                  <a:pt x="139632" y="0"/>
                </a:cubicBezTo>
                <a:cubicBezTo>
                  <a:pt x="134484" y="0"/>
                  <a:pt x="130325" y="4159"/>
                  <a:pt x="130325" y="9307"/>
                </a:cubicBezTo>
                <a:lnTo>
                  <a:pt x="130325" y="24838"/>
                </a:lnTo>
                <a:lnTo>
                  <a:pt x="127039" y="21726"/>
                </a:lnTo>
                <a:cubicBezTo>
                  <a:pt x="113573" y="8318"/>
                  <a:pt x="94959" y="0"/>
                  <a:pt x="74455" y="0"/>
                </a:cubicBezTo>
                <a:cubicBezTo>
                  <a:pt x="36937" y="0"/>
                  <a:pt x="5904" y="27746"/>
                  <a:pt x="756" y="63839"/>
                </a:cubicBezTo>
                <a:cubicBezTo>
                  <a:pt x="29" y="68929"/>
                  <a:pt x="3548" y="73641"/>
                  <a:pt x="8638" y="74368"/>
                </a:cubicBezTo>
                <a:cubicBezTo>
                  <a:pt x="13728" y="75095"/>
                  <a:pt x="18439" y="71547"/>
                  <a:pt x="19166" y="66486"/>
                </a:cubicBezTo>
                <a:close/>
                <a:moveTo>
                  <a:pt x="148154" y="85071"/>
                </a:moveTo>
                <a:cubicBezTo>
                  <a:pt x="148881" y="79981"/>
                  <a:pt x="145333" y="75269"/>
                  <a:pt x="140272" y="74542"/>
                </a:cubicBezTo>
                <a:cubicBezTo>
                  <a:pt x="135211" y="73815"/>
                  <a:pt x="130471" y="77363"/>
                  <a:pt x="129744" y="82424"/>
                </a:cubicBezTo>
                <a:cubicBezTo>
                  <a:pt x="125875" y="109472"/>
                  <a:pt x="102579" y="130267"/>
                  <a:pt x="74455" y="130267"/>
                </a:cubicBezTo>
                <a:cubicBezTo>
                  <a:pt x="59040" y="130267"/>
                  <a:pt x="45080" y="124014"/>
                  <a:pt x="34959" y="113922"/>
                </a:cubicBezTo>
                <a:cubicBezTo>
                  <a:pt x="34901" y="113864"/>
                  <a:pt x="34843" y="113806"/>
                  <a:pt x="34784" y="113747"/>
                </a:cubicBezTo>
                <a:lnTo>
                  <a:pt x="32574" y="111653"/>
                </a:lnTo>
                <a:lnTo>
                  <a:pt x="46505" y="111653"/>
                </a:lnTo>
                <a:cubicBezTo>
                  <a:pt x="51653" y="111653"/>
                  <a:pt x="55812" y="107494"/>
                  <a:pt x="55812" y="102346"/>
                </a:cubicBezTo>
                <a:cubicBezTo>
                  <a:pt x="55812" y="97199"/>
                  <a:pt x="51653" y="93040"/>
                  <a:pt x="46505" y="93040"/>
                </a:cubicBezTo>
                <a:lnTo>
                  <a:pt x="9307" y="93069"/>
                </a:lnTo>
                <a:cubicBezTo>
                  <a:pt x="6835" y="93069"/>
                  <a:pt x="4450" y="94058"/>
                  <a:pt x="2705" y="95832"/>
                </a:cubicBezTo>
                <a:cubicBezTo>
                  <a:pt x="960" y="97606"/>
                  <a:pt x="-29" y="99962"/>
                  <a:pt x="0" y="102463"/>
                </a:cubicBezTo>
                <a:lnTo>
                  <a:pt x="291" y="139399"/>
                </a:lnTo>
                <a:cubicBezTo>
                  <a:pt x="320" y="144547"/>
                  <a:pt x="4537" y="148677"/>
                  <a:pt x="9685" y="148619"/>
                </a:cubicBezTo>
                <a:cubicBezTo>
                  <a:pt x="14833" y="148561"/>
                  <a:pt x="18963" y="144373"/>
                  <a:pt x="18905" y="139225"/>
                </a:cubicBezTo>
                <a:lnTo>
                  <a:pt x="18788" y="124247"/>
                </a:lnTo>
                <a:lnTo>
                  <a:pt x="21900" y="127184"/>
                </a:lnTo>
                <a:cubicBezTo>
                  <a:pt x="35366" y="140592"/>
                  <a:pt x="53951" y="148910"/>
                  <a:pt x="74455" y="148910"/>
                </a:cubicBezTo>
                <a:cubicBezTo>
                  <a:pt x="111973" y="148910"/>
                  <a:pt x="143006" y="121164"/>
                  <a:pt x="148154" y="8507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81013" y="3562677"/>
            <a:ext cx="2597896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TF-IDF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40313" y="3823270"/>
            <a:ext cx="2829289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Content representation and term importance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58926" y="4344454"/>
            <a:ext cx="148910" cy="148910"/>
          </a:xfrm>
          <a:custGeom>
            <a:avLst/>
            <a:gdLst/>
            <a:ahLst/>
            <a:cxnLst/>
            <a:rect l="l" t="t" r="r" b="b"/>
            <a:pathLst>
              <a:path w="148910" h="148910">
                <a:moveTo>
                  <a:pt x="74455" y="148910"/>
                </a:moveTo>
                <a:cubicBezTo>
                  <a:pt x="115548" y="148910"/>
                  <a:pt x="148910" y="115548"/>
                  <a:pt x="148910" y="74455"/>
                </a:cubicBezTo>
                <a:cubicBezTo>
                  <a:pt x="148910" y="33362"/>
                  <a:pt x="115548" y="0"/>
                  <a:pt x="74455" y="0"/>
                </a:cubicBezTo>
                <a:cubicBezTo>
                  <a:pt x="33362" y="0"/>
                  <a:pt x="0" y="33362"/>
                  <a:pt x="0" y="74455"/>
                </a:cubicBezTo>
                <a:cubicBezTo>
                  <a:pt x="0" y="115548"/>
                  <a:pt x="33362" y="148910"/>
                  <a:pt x="74455" y="148910"/>
                </a:cubicBezTo>
                <a:close/>
                <a:moveTo>
                  <a:pt x="48105" y="93621"/>
                </a:moveTo>
                <a:cubicBezTo>
                  <a:pt x="54038" y="101765"/>
                  <a:pt x="63636" y="107029"/>
                  <a:pt x="74455" y="107029"/>
                </a:cubicBezTo>
                <a:cubicBezTo>
                  <a:pt x="85274" y="107029"/>
                  <a:pt x="94872" y="101765"/>
                  <a:pt x="100805" y="93621"/>
                </a:cubicBezTo>
                <a:cubicBezTo>
                  <a:pt x="103074" y="90509"/>
                  <a:pt x="107436" y="89811"/>
                  <a:pt x="110548" y="92080"/>
                </a:cubicBezTo>
                <a:cubicBezTo>
                  <a:pt x="113660" y="94348"/>
                  <a:pt x="114358" y="98711"/>
                  <a:pt x="112090" y="101823"/>
                </a:cubicBezTo>
                <a:cubicBezTo>
                  <a:pt x="103626" y="113427"/>
                  <a:pt x="89928" y="120989"/>
                  <a:pt x="74455" y="120989"/>
                </a:cubicBezTo>
                <a:cubicBezTo>
                  <a:pt x="58982" y="120989"/>
                  <a:pt x="45284" y="113427"/>
                  <a:pt x="36820" y="101823"/>
                </a:cubicBezTo>
                <a:cubicBezTo>
                  <a:pt x="34552" y="98711"/>
                  <a:pt x="35250" y="94348"/>
                  <a:pt x="38362" y="92080"/>
                </a:cubicBezTo>
                <a:cubicBezTo>
                  <a:pt x="41474" y="89811"/>
                  <a:pt x="45836" y="90509"/>
                  <a:pt x="48105" y="93621"/>
                </a:cubicBezTo>
                <a:close/>
                <a:moveTo>
                  <a:pt x="41881" y="60495"/>
                </a:moveTo>
                <a:cubicBezTo>
                  <a:pt x="41881" y="55358"/>
                  <a:pt x="46051" y="51188"/>
                  <a:pt x="51188" y="51188"/>
                </a:cubicBezTo>
                <a:cubicBezTo>
                  <a:pt x="56324" y="51188"/>
                  <a:pt x="60495" y="55358"/>
                  <a:pt x="60495" y="60495"/>
                </a:cubicBezTo>
                <a:cubicBezTo>
                  <a:pt x="60495" y="65631"/>
                  <a:pt x="56324" y="69802"/>
                  <a:pt x="51188" y="69802"/>
                </a:cubicBezTo>
                <a:cubicBezTo>
                  <a:pt x="46051" y="69802"/>
                  <a:pt x="41881" y="65631"/>
                  <a:pt x="41881" y="60495"/>
                </a:cubicBezTo>
                <a:close/>
                <a:moveTo>
                  <a:pt x="97722" y="51188"/>
                </a:moveTo>
                <a:cubicBezTo>
                  <a:pt x="102859" y="51188"/>
                  <a:pt x="107029" y="55358"/>
                  <a:pt x="107029" y="60495"/>
                </a:cubicBezTo>
                <a:cubicBezTo>
                  <a:pt x="107029" y="65631"/>
                  <a:pt x="102859" y="69802"/>
                  <a:pt x="97722" y="69802"/>
                </a:cubicBezTo>
                <a:cubicBezTo>
                  <a:pt x="92586" y="69802"/>
                  <a:pt x="88415" y="65631"/>
                  <a:pt x="88415" y="60495"/>
                </a:cubicBezTo>
                <a:cubicBezTo>
                  <a:pt x="88415" y="55358"/>
                  <a:pt x="92586" y="51188"/>
                  <a:pt x="97722" y="51188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881013" y="4307227"/>
            <a:ext cx="2597896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Scores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40313" y="4567819"/>
            <a:ext cx="2829289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Emotional tone capture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58926" y="5089004"/>
            <a:ext cx="148910" cy="148910"/>
          </a:xfrm>
          <a:custGeom>
            <a:avLst/>
            <a:gdLst/>
            <a:ahLst/>
            <a:cxnLst/>
            <a:rect l="l" t="t" r="r" b="b"/>
            <a:pathLst>
              <a:path w="148910" h="148910">
                <a:moveTo>
                  <a:pt x="9452" y="27921"/>
                </a:moveTo>
                <a:lnTo>
                  <a:pt x="9452" y="71401"/>
                </a:lnTo>
                <a:cubicBezTo>
                  <a:pt x="9452" y="76345"/>
                  <a:pt x="11401" y="81086"/>
                  <a:pt x="14891" y="84576"/>
                </a:cubicBezTo>
                <a:lnTo>
                  <a:pt x="70732" y="140417"/>
                </a:lnTo>
                <a:cubicBezTo>
                  <a:pt x="78003" y="147688"/>
                  <a:pt x="89782" y="147688"/>
                  <a:pt x="97053" y="140417"/>
                </a:cubicBezTo>
                <a:lnTo>
                  <a:pt x="140534" y="96937"/>
                </a:lnTo>
                <a:cubicBezTo>
                  <a:pt x="147805" y="89666"/>
                  <a:pt x="147805" y="77887"/>
                  <a:pt x="140534" y="70616"/>
                </a:cubicBezTo>
                <a:lnTo>
                  <a:pt x="84693" y="14775"/>
                </a:lnTo>
                <a:cubicBezTo>
                  <a:pt x="81202" y="11255"/>
                  <a:pt x="76491" y="9307"/>
                  <a:pt x="71547" y="9307"/>
                </a:cubicBezTo>
                <a:lnTo>
                  <a:pt x="28066" y="9307"/>
                </a:lnTo>
                <a:cubicBezTo>
                  <a:pt x="17799" y="9307"/>
                  <a:pt x="9452" y="17654"/>
                  <a:pt x="9452" y="27921"/>
                </a:cubicBezTo>
                <a:close/>
                <a:moveTo>
                  <a:pt x="42026" y="32574"/>
                </a:moveTo>
                <a:cubicBezTo>
                  <a:pt x="47163" y="32574"/>
                  <a:pt x="51333" y="36744"/>
                  <a:pt x="51333" y="41881"/>
                </a:cubicBezTo>
                <a:cubicBezTo>
                  <a:pt x="51333" y="47018"/>
                  <a:pt x="47163" y="51188"/>
                  <a:pt x="42026" y="51188"/>
                </a:cubicBezTo>
                <a:cubicBezTo>
                  <a:pt x="36890" y="51188"/>
                  <a:pt x="32719" y="47018"/>
                  <a:pt x="32719" y="41881"/>
                </a:cubicBezTo>
                <a:cubicBezTo>
                  <a:pt x="32719" y="36744"/>
                  <a:pt x="36890" y="32574"/>
                  <a:pt x="42026" y="32574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881013" y="5051776"/>
            <a:ext cx="2597896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Keyword Frequency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0313" y="5312369"/>
            <a:ext cx="2829289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Lifestyle-related term counts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58926" y="5833554"/>
            <a:ext cx="148910" cy="148910"/>
          </a:xfrm>
          <a:custGeom>
            <a:avLst/>
            <a:gdLst/>
            <a:ahLst/>
            <a:cxnLst/>
            <a:rect l="l" t="t" r="r" b="b"/>
            <a:pathLst>
              <a:path w="148910" h="148910">
                <a:moveTo>
                  <a:pt x="9307" y="9307"/>
                </a:moveTo>
                <a:cubicBezTo>
                  <a:pt x="14455" y="9307"/>
                  <a:pt x="18614" y="13466"/>
                  <a:pt x="18614" y="18614"/>
                </a:cubicBezTo>
                <a:lnTo>
                  <a:pt x="18614" y="116336"/>
                </a:lnTo>
                <a:cubicBezTo>
                  <a:pt x="18614" y="118895"/>
                  <a:pt x="20708" y="120989"/>
                  <a:pt x="23267" y="120989"/>
                </a:cubicBezTo>
                <a:lnTo>
                  <a:pt x="139603" y="120989"/>
                </a:lnTo>
                <a:cubicBezTo>
                  <a:pt x="144751" y="120989"/>
                  <a:pt x="148910" y="125148"/>
                  <a:pt x="148910" y="130296"/>
                </a:cubicBezTo>
                <a:cubicBezTo>
                  <a:pt x="148910" y="135444"/>
                  <a:pt x="144751" y="139603"/>
                  <a:pt x="139603" y="139603"/>
                </a:cubicBezTo>
                <a:lnTo>
                  <a:pt x="23267" y="139603"/>
                </a:lnTo>
                <a:cubicBezTo>
                  <a:pt x="10412" y="139603"/>
                  <a:pt x="0" y="129191"/>
                  <a:pt x="0" y="116336"/>
                </a:cubicBezTo>
                <a:lnTo>
                  <a:pt x="0" y="18614"/>
                </a:lnTo>
                <a:cubicBezTo>
                  <a:pt x="0" y="13466"/>
                  <a:pt x="4159" y="9307"/>
                  <a:pt x="9307" y="9307"/>
                </a:cubicBezTo>
                <a:close/>
                <a:moveTo>
                  <a:pt x="37227" y="27921"/>
                </a:moveTo>
                <a:cubicBezTo>
                  <a:pt x="37227" y="22773"/>
                  <a:pt x="41386" y="18614"/>
                  <a:pt x="46534" y="18614"/>
                </a:cubicBezTo>
                <a:lnTo>
                  <a:pt x="102376" y="18614"/>
                </a:lnTo>
                <a:cubicBezTo>
                  <a:pt x="107523" y="18614"/>
                  <a:pt x="111682" y="22773"/>
                  <a:pt x="111682" y="27921"/>
                </a:cubicBezTo>
                <a:cubicBezTo>
                  <a:pt x="111682" y="33068"/>
                  <a:pt x="107523" y="37227"/>
                  <a:pt x="102376" y="37227"/>
                </a:cubicBezTo>
                <a:lnTo>
                  <a:pt x="46534" y="37227"/>
                </a:lnTo>
                <a:cubicBezTo>
                  <a:pt x="41386" y="37227"/>
                  <a:pt x="37227" y="33068"/>
                  <a:pt x="37227" y="27921"/>
                </a:cubicBezTo>
                <a:close/>
                <a:moveTo>
                  <a:pt x="46534" y="51188"/>
                </a:moveTo>
                <a:lnTo>
                  <a:pt x="83762" y="51188"/>
                </a:lnTo>
                <a:cubicBezTo>
                  <a:pt x="88910" y="51188"/>
                  <a:pt x="93069" y="55347"/>
                  <a:pt x="93069" y="60495"/>
                </a:cubicBezTo>
                <a:cubicBezTo>
                  <a:pt x="93069" y="65643"/>
                  <a:pt x="88910" y="69802"/>
                  <a:pt x="83762" y="69802"/>
                </a:cubicBezTo>
                <a:lnTo>
                  <a:pt x="46534" y="69802"/>
                </a:lnTo>
                <a:cubicBezTo>
                  <a:pt x="41386" y="69802"/>
                  <a:pt x="37227" y="65643"/>
                  <a:pt x="37227" y="60495"/>
                </a:cubicBezTo>
                <a:cubicBezTo>
                  <a:pt x="37227" y="55347"/>
                  <a:pt x="41386" y="51188"/>
                  <a:pt x="46534" y="51188"/>
                </a:cubicBezTo>
                <a:close/>
                <a:moveTo>
                  <a:pt x="46534" y="83762"/>
                </a:moveTo>
                <a:lnTo>
                  <a:pt x="120989" y="83762"/>
                </a:lnTo>
                <a:cubicBezTo>
                  <a:pt x="126137" y="83762"/>
                  <a:pt x="130296" y="87921"/>
                  <a:pt x="130296" y="93069"/>
                </a:cubicBezTo>
                <a:cubicBezTo>
                  <a:pt x="130296" y="98217"/>
                  <a:pt x="126137" y="102376"/>
                  <a:pt x="120989" y="102376"/>
                </a:cubicBezTo>
                <a:lnTo>
                  <a:pt x="46534" y="102376"/>
                </a:lnTo>
                <a:cubicBezTo>
                  <a:pt x="41386" y="102376"/>
                  <a:pt x="37227" y="98217"/>
                  <a:pt x="37227" y="93069"/>
                </a:cubicBezTo>
                <a:cubicBezTo>
                  <a:pt x="37227" y="87921"/>
                  <a:pt x="41386" y="83762"/>
                  <a:pt x="46534" y="83762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881013" y="5796326"/>
            <a:ext cx="2597896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Statistics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0313" y="6056918"/>
            <a:ext cx="2829289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 length, lexical diversity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29428" y="2926080"/>
            <a:ext cx="3292771" cy="3934945"/>
          </a:xfrm>
          <a:custGeom>
            <a:avLst/>
            <a:gdLst/>
            <a:ahLst/>
            <a:cxnLst/>
            <a:rect l="l" t="t" r="r" b="b"/>
            <a:pathLst>
              <a:path w="3292771" h="3934945">
                <a:moveTo>
                  <a:pt x="74450" y="0"/>
                </a:moveTo>
                <a:lnTo>
                  <a:pt x="3218321" y="0"/>
                </a:lnTo>
                <a:cubicBezTo>
                  <a:pt x="3259438" y="0"/>
                  <a:pt x="3292771" y="33332"/>
                  <a:pt x="3292771" y="74450"/>
                </a:cubicBezTo>
                <a:lnTo>
                  <a:pt x="3292771" y="3860495"/>
                </a:lnTo>
                <a:cubicBezTo>
                  <a:pt x="3292771" y="3901613"/>
                  <a:pt x="3259438" y="3934945"/>
                  <a:pt x="3218321" y="3934945"/>
                </a:cubicBezTo>
                <a:lnTo>
                  <a:pt x="74450" y="3934945"/>
                </a:lnTo>
                <a:cubicBezTo>
                  <a:pt x="33332" y="3934945"/>
                  <a:pt x="0" y="3901613"/>
                  <a:pt x="0" y="3860495"/>
                </a:cubicBezTo>
                <a:lnTo>
                  <a:pt x="0" y="74450"/>
                </a:lnTo>
                <a:cubicBezTo>
                  <a:pt x="0" y="33360"/>
                  <a:pt x="33360" y="0"/>
                  <a:pt x="7445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4196119" y="3078720"/>
            <a:ext cx="2857209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 Score &amp; Classification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112357" y="3599905"/>
            <a:ext cx="148910" cy="148910"/>
          </a:xfrm>
          <a:custGeom>
            <a:avLst/>
            <a:gdLst/>
            <a:ahLst/>
            <a:cxnLst/>
            <a:rect l="l" t="t" r="r" b="b"/>
            <a:pathLst>
              <a:path w="148910" h="148910">
                <a:moveTo>
                  <a:pt x="19166" y="66457"/>
                </a:moveTo>
                <a:cubicBezTo>
                  <a:pt x="23035" y="39409"/>
                  <a:pt x="46331" y="18614"/>
                  <a:pt x="74455" y="18614"/>
                </a:cubicBezTo>
                <a:cubicBezTo>
                  <a:pt x="89869" y="18614"/>
                  <a:pt x="103830" y="24867"/>
                  <a:pt x="113951" y="34959"/>
                </a:cubicBezTo>
                <a:cubicBezTo>
                  <a:pt x="114009" y="35017"/>
                  <a:pt x="114067" y="35075"/>
                  <a:pt x="114125" y="35133"/>
                </a:cubicBezTo>
                <a:lnTo>
                  <a:pt x="116336" y="37227"/>
                </a:lnTo>
                <a:lnTo>
                  <a:pt x="102405" y="37227"/>
                </a:lnTo>
                <a:cubicBezTo>
                  <a:pt x="97257" y="37227"/>
                  <a:pt x="93098" y="41386"/>
                  <a:pt x="93098" y="46534"/>
                </a:cubicBezTo>
                <a:cubicBezTo>
                  <a:pt x="93098" y="51682"/>
                  <a:pt x="97257" y="55841"/>
                  <a:pt x="102405" y="55841"/>
                </a:cubicBezTo>
                <a:lnTo>
                  <a:pt x="139632" y="55841"/>
                </a:lnTo>
                <a:cubicBezTo>
                  <a:pt x="144780" y="55841"/>
                  <a:pt x="148939" y="51682"/>
                  <a:pt x="148939" y="46534"/>
                </a:cubicBezTo>
                <a:lnTo>
                  <a:pt x="148939" y="9307"/>
                </a:lnTo>
                <a:cubicBezTo>
                  <a:pt x="148939" y="4159"/>
                  <a:pt x="144780" y="0"/>
                  <a:pt x="139632" y="0"/>
                </a:cubicBezTo>
                <a:cubicBezTo>
                  <a:pt x="134484" y="0"/>
                  <a:pt x="130325" y="4159"/>
                  <a:pt x="130325" y="9307"/>
                </a:cubicBezTo>
                <a:lnTo>
                  <a:pt x="130325" y="24838"/>
                </a:lnTo>
                <a:lnTo>
                  <a:pt x="127039" y="21726"/>
                </a:lnTo>
                <a:cubicBezTo>
                  <a:pt x="113573" y="8318"/>
                  <a:pt x="94959" y="0"/>
                  <a:pt x="74455" y="0"/>
                </a:cubicBezTo>
                <a:cubicBezTo>
                  <a:pt x="36937" y="0"/>
                  <a:pt x="5904" y="27746"/>
                  <a:pt x="756" y="63839"/>
                </a:cubicBezTo>
                <a:cubicBezTo>
                  <a:pt x="29" y="68929"/>
                  <a:pt x="3548" y="73641"/>
                  <a:pt x="8638" y="74368"/>
                </a:cubicBezTo>
                <a:cubicBezTo>
                  <a:pt x="13728" y="75095"/>
                  <a:pt x="18439" y="71547"/>
                  <a:pt x="19166" y="66486"/>
                </a:cubicBezTo>
                <a:close/>
                <a:moveTo>
                  <a:pt x="148154" y="85071"/>
                </a:moveTo>
                <a:cubicBezTo>
                  <a:pt x="148881" y="79981"/>
                  <a:pt x="145333" y="75269"/>
                  <a:pt x="140272" y="74542"/>
                </a:cubicBezTo>
                <a:cubicBezTo>
                  <a:pt x="135211" y="73815"/>
                  <a:pt x="130471" y="77363"/>
                  <a:pt x="129744" y="82424"/>
                </a:cubicBezTo>
                <a:cubicBezTo>
                  <a:pt x="125875" y="109472"/>
                  <a:pt x="102579" y="130267"/>
                  <a:pt x="74455" y="130267"/>
                </a:cubicBezTo>
                <a:cubicBezTo>
                  <a:pt x="59040" y="130267"/>
                  <a:pt x="45080" y="124014"/>
                  <a:pt x="34959" y="113922"/>
                </a:cubicBezTo>
                <a:cubicBezTo>
                  <a:pt x="34901" y="113864"/>
                  <a:pt x="34843" y="113806"/>
                  <a:pt x="34784" y="113747"/>
                </a:cubicBezTo>
                <a:lnTo>
                  <a:pt x="32574" y="111653"/>
                </a:lnTo>
                <a:lnTo>
                  <a:pt x="46505" y="111653"/>
                </a:lnTo>
                <a:cubicBezTo>
                  <a:pt x="51653" y="111653"/>
                  <a:pt x="55812" y="107494"/>
                  <a:pt x="55812" y="102346"/>
                </a:cubicBezTo>
                <a:cubicBezTo>
                  <a:pt x="55812" y="97199"/>
                  <a:pt x="51653" y="93040"/>
                  <a:pt x="46505" y="93040"/>
                </a:cubicBezTo>
                <a:lnTo>
                  <a:pt x="9307" y="93069"/>
                </a:lnTo>
                <a:cubicBezTo>
                  <a:pt x="6835" y="93069"/>
                  <a:pt x="4450" y="94058"/>
                  <a:pt x="2705" y="95832"/>
                </a:cubicBezTo>
                <a:cubicBezTo>
                  <a:pt x="960" y="97606"/>
                  <a:pt x="-29" y="99962"/>
                  <a:pt x="0" y="102463"/>
                </a:cubicBezTo>
                <a:lnTo>
                  <a:pt x="291" y="139399"/>
                </a:lnTo>
                <a:cubicBezTo>
                  <a:pt x="320" y="144547"/>
                  <a:pt x="4537" y="148677"/>
                  <a:pt x="9685" y="148619"/>
                </a:cubicBezTo>
                <a:cubicBezTo>
                  <a:pt x="14833" y="148561"/>
                  <a:pt x="18963" y="144373"/>
                  <a:pt x="18905" y="139225"/>
                </a:cubicBezTo>
                <a:lnTo>
                  <a:pt x="18788" y="124247"/>
                </a:lnTo>
                <a:lnTo>
                  <a:pt x="21900" y="127184"/>
                </a:lnTo>
                <a:cubicBezTo>
                  <a:pt x="35366" y="140592"/>
                  <a:pt x="53951" y="148910"/>
                  <a:pt x="74455" y="148910"/>
                </a:cubicBezTo>
                <a:cubicBezTo>
                  <a:pt x="111973" y="148910"/>
                  <a:pt x="143006" y="121164"/>
                  <a:pt x="148154" y="8507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4334443" y="3562677"/>
            <a:ext cx="2597896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Score Computation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093743" y="3860497"/>
            <a:ext cx="2829289" cy="6328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 multiple features using weighted approach to generate composite lifestyle risk score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112357" y="4867966"/>
            <a:ext cx="148910" cy="148910"/>
          </a:xfrm>
          <a:custGeom>
            <a:avLst/>
            <a:gdLst/>
            <a:ahLst/>
            <a:cxnLst/>
            <a:rect l="l" t="t" r="r" b="b"/>
            <a:pathLst>
              <a:path w="148910" h="148910">
                <a:moveTo>
                  <a:pt x="67620" y="1512"/>
                </a:moveTo>
                <a:cubicBezTo>
                  <a:pt x="71954" y="-494"/>
                  <a:pt x="76956" y="-494"/>
                  <a:pt x="81290" y="1512"/>
                </a:cubicBezTo>
                <a:lnTo>
                  <a:pt x="144867" y="30887"/>
                </a:lnTo>
                <a:cubicBezTo>
                  <a:pt x="147339" y="32021"/>
                  <a:pt x="148910" y="34494"/>
                  <a:pt x="148910" y="37227"/>
                </a:cubicBezTo>
                <a:cubicBezTo>
                  <a:pt x="148910" y="39961"/>
                  <a:pt x="147339" y="42434"/>
                  <a:pt x="144867" y="43568"/>
                </a:cubicBezTo>
                <a:lnTo>
                  <a:pt x="81290" y="72943"/>
                </a:lnTo>
                <a:cubicBezTo>
                  <a:pt x="76956" y="74949"/>
                  <a:pt x="71954" y="74949"/>
                  <a:pt x="67620" y="72943"/>
                </a:cubicBezTo>
                <a:lnTo>
                  <a:pt x="4043" y="43568"/>
                </a:lnTo>
                <a:cubicBezTo>
                  <a:pt x="1571" y="42404"/>
                  <a:pt x="0" y="39932"/>
                  <a:pt x="0" y="37227"/>
                </a:cubicBezTo>
                <a:cubicBezTo>
                  <a:pt x="0" y="34523"/>
                  <a:pt x="1571" y="32021"/>
                  <a:pt x="4043" y="30887"/>
                </a:cubicBezTo>
                <a:lnTo>
                  <a:pt x="67620" y="1512"/>
                </a:lnTo>
                <a:close/>
                <a:moveTo>
                  <a:pt x="13989" y="63519"/>
                </a:moveTo>
                <a:lnTo>
                  <a:pt x="61774" y="85594"/>
                </a:lnTo>
                <a:cubicBezTo>
                  <a:pt x="69831" y="89317"/>
                  <a:pt x="79108" y="89317"/>
                  <a:pt x="87165" y="85594"/>
                </a:cubicBezTo>
                <a:lnTo>
                  <a:pt x="134950" y="63519"/>
                </a:lnTo>
                <a:lnTo>
                  <a:pt x="144867" y="68115"/>
                </a:lnTo>
                <a:cubicBezTo>
                  <a:pt x="147339" y="69249"/>
                  <a:pt x="148910" y="71721"/>
                  <a:pt x="148910" y="74455"/>
                </a:cubicBezTo>
                <a:cubicBezTo>
                  <a:pt x="148910" y="77189"/>
                  <a:pt x="147339" y="79661"/>
                  <a:pt x="144867" y="80795"/>
                </a:cubicBezTo>
                <a:lnTo>
                  <a:pt x="81290" y="110170"/>
                </a:lnTo>
                <a:cubicBezTo>
                  <a:pt x="76956" y="112177"/>
                  <a:pt x="71954" y="112177"/>
                  <a:pt x="67620" y="110170"/>
                </a:cubicBezTo>
                <a:lnTo>
                  <a:pt x="4043" y="80795"/>
                </a:lnTo>
                <a:cubicBezTo>
                  <a:pt x="1571" y="79632"/>
                  <a:pt x="0" y="77160"/>
                  <a:pt x="0" y="74455"/>
                </a:cubicBezTo>
                <a:cubicBezTo>
                  <a:pt x="0" y="71750"/>
                  <a:pt x="1571" y="69249"/>
                  <a:pt x="4043" y="68115"/>
                </a:cubicBezTo>
                <a:lnTo>
                  <a:pt x="13960" y="63519"/>
                </a:lnTo>
                <a:close/>
                <a:moveTo>
                  <a:pt x="4043" y="105342"/>
                </a:moveTo>
                <a:lnTo>
                  <a:pt x="13960" y="100747"/>
                </a:lnTo>
                <a:lnTo>
                  <a:pt x="61745" y="122822"/>
                </a:lnTo>
                <a:cubicBezTo>
                  <a:pt x="69802" y="126544"/>
                  <a:pt x="79079" y="126544"/>
                  <a:pt x="87136" y="122822"/>
                </a:cubicBezTo>
                <a:lnTo>
                  <a:pt x="134921" y="100747"/>
                </a:lnTo>
                <a:lnTo>
                  <a:pt x="144838" y="105342"/>
                </a:lnTo>
                <a:cubicBezTo>
                  <a:pt x="147310" y="106476"/>
                  <a:pt x="148881" y="108949"/>
                  <a:pt x="148881" y="111682"/>
                </a:cubicBezTo>
                <a:cubicBezTo>
                  <a:pt x="148881" y="114416"/>
                  <a:pt x="147310" y="116888"/>
                  <a:pt x="144838" y="118023"/>
                </a:cubicBezTo>
                <a:lnTo>
                  <a:pt x="81261" y="147398"/>
                </a:lnTo>
                <a:cubicBezTo>
                  <a:pt x="76927" y="149404"/>
                  <a:pt x="71925" y="149404"/>
                  <a:pt x="67591" y="147398"/>
                </a:cubicBezTo>
                <a:lnTo>
                  <a:pt x="4043" y="118023"/>
                </a:lnTo>
                <a:cubicBezTo>
                  <a:pt x="1571" y="116859"/>
                  <a:pt x="0" y="114387"/>
                  <a:pt x="0" y="111682"/>
                </a:cubicBezTo>
                <a:cubicBezTo>
                  <a:pt x="0" y="108978"/>
                  <a:pt x="1571" y="106476"/>
                  <a:pt x="4043" y="105342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4334443" y="4830738"/>
            <a:ext cx="2597896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Categories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093743" y="5128558"/>
            <a:ext cx="874846" cy="409502"/>
          </a:xfrm>
          <a:custGeom>
            <a:avLst/>
            <a:gdLst/>
            <a:ahLst/>
            <a:cxnLst/>
            <a:rect l="l" t="t" r="r" b="b"/>
            <a:pathLst>
              <a:path w="874846" h="409502">
                <a:moveTo>
                  <a:pt x="37228" y="0"/>
                </a:moveTo>
                <a:lnTo>
                  <a:pt x="837618" y="0"/>
                </a:lnTo>
                <a:cubicBezTo>
                  <a:pt x="858178" y="0"/>
                  <a:pt x="874846" y="16667"/>
                  <a:pt x="874846" y="37228"/>
                </a:cubicBezTo>
                <a:lnTo>
                  <a:pt x="874846" y="372274"/>
                </a:lnTo>
                <a:cubicBezTo>
                  <a:pt x="874846" y="392835"/>
                  <a:pt x="858178" y="409502"/>
                  <a:pt x="837618" y="409502"/>
                </a:cubicBezTo>
                <a:lnTo>
                  <a:pt x="37228" y="409502"/>
                </a:lnTo>
                <a:cubicBezTo>
                  <a:pt x="16681" y="409502"/>
                  <a:pt x="0" y="392821"/>
                  <a:pt x="0" y="372274"/>
                </a:cubicBezTo>
                <a:lnTo>
                  <a:pt x="0" y="37228"/>
                </a:lnTo>
                <a:cubicBezTo>
                  <a:pt x="0" y="16681"/>
                  <a:pt x="16681" y="0"/>
                  <a:pt x="37228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4126317" y="5203013"/>
            <a:ext cx="809698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19" b="1" dirty="0">
                <a:solidFill>
                  <a:srgbClr val="05DF72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Low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041299" y="5128558"/>
            <a:ext cx="874846" cy="409502"/>
          </a:xfrm>
          <a:custGeom>
            <a:avLst/>
            <a:gdLst/>
            <a:ahLst/>
            <a:cxnLst/>
            <a:rect l="l" t="t" r="r" b="b"/>
            <a:pathLst>
              <a:path w="874846" h="409502">
                <a:moveTo>
                  <a:pt x="37228" y="0"/>
                </a:moveTo>
                <a:lnTo>
                  <a:pt x="837618" y="0"/>
                </a:lnTo>
                <a:cubicBezTo>
                  <a:pt x="858178" y="0"/>
                  <a:pt x="874846" y="16667"/>
                  <a:pt x="874846" y="37228"/>
                </a:cubicBezTo>
                <a:lnTo>
                  <a:pt x="874846" y="372274"/>
                </a:lnTo>
                <a:cubicBezTo>
                  <a:pt x="874846" y="392835"/>
                  <a:pt x="858178" y="409502"/>
                  <a:pt x="837618" y="409502"/>
                </a:cubicBezTo>
                <a:lnTo>
                  <a:pt x="37228" y="409502"/>
                </a:lnTo>
                <a:cubicBezTo>
                  <a:pt x="16681" y="409502"/>
                  <a:pt x="0" y="392821"/>
                  <a:pt x="0" y="372274"/>
                </a:cubicBezTo>
                <a:lnTo>
                  <a:pt x="0" y="37228"/>
                </a:lnTo>
                <a:cubicBezTo>
                  <a:pt x="0" y="16681"/>
                  <a:pt x="16681" y="0"/>
                  <a:pt x="37228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5073873" y="5203013"/>
            <a:ext cx="809698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19" b="1" dirty="0">
                <a:solidFill>
                  <a:srgbClr val="FDC70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Moderate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988971" y="5128558"/>
            <a:ext cx="874846" cy="409502"/>
          </a:xfrm>
          <a:custGeom>
            <a:avLst/>
            <a:gdLst/>
            <a:ahLst/>
            <a:cxnLst/>
            <a:rect l="l" t="t" r="r" b="b"/>
            <a:pathLst>
              <a:path w="874846" h="409502">
                <a:moveTo>
                  <a:pt x="37228" y="0"/>
                </a:moveTo>
                <a:lnTo>
                  <a:pt x="837618" y="0"/>
                </a:lnTo>
                <a:cubicBezTo>
                  <a:pt x="858178" y="0"/>
                  <a:pt x="874846" y="16667"/>
                  <a:pt x="874846" y="37228"/>
                </a:cubicBezTo>
                <a:lnTo>
                  <a:pt x="874846" y="372274"/>
                </a:lnTo>
                <a:cubicBezTo>
                  <a:pt x="874846" y="392835"/>
                  <a:pt x="858178" y="409502"/>
                  <a:pt x="837618" y="409502"/>
                </a:cubicBezTo>
                <a:lnTo>
                  <a:pt x="37228" y="409502"/>
                </a:lnTo>
                <a:cubicBezTo>
                  <a:pt x="16681" y="409502"/>
                  <a:pt x="0" y="392821"/>
                  <a:pt x="0" y="372274"/>
                </a:cubicBezTo>
                <a:lnTo>
                  <a:pt x="0" y="37228"/>
                </a:lnTo>
                <a:cubicBezTo>
                  <a:pt x="0" y="16681"/>
                  <a:pt x="16681" y="0"/>
                  <a:pt x="37228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021545" y="5203013"/>
            <a:ext cx="809698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19" b="1" dirty="0">
                <a:solidFill>
                  <a:srgbClr val="FF6467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High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112357" y="5910335"/>
            <a:ext cx="148910" cy="148910"/>
          </a:xfrm>
          <a:custGeom>
            <a:avLst/>
            <a:gdLst/>
            <a:ahLst/>
            <a:cxnLst/>
            <a:rect l="l" t="t" r="r" b="b"/>
            <a:pathLst>
              <a:path w="148910" h="148910">
                <a:moveTo>
                  <a:pt x="34901" y="16287"/>
                </a:moveTo>
                <a:cubicBezTo>
                  <a:pt x="34901" y="7300"/>
                  <a:pt x="42201" y="0"/>
                  <a:pt x="51188" y="0"/>
                </a:cubicBezTo>
                <a:lnTo>
                  <a:pt x="58168" y="0"/>
                </a:lnTo>
                <a:cubicBezTo>
                  <a:pt x="63316" y="0"/>
                  <a:pt x="67475" y="4159"/>
                  <a:pt x="67475" y="9307"/>
                </a:cubicBezTo>
                <a:lnTo>
                  <a:pt x="67475" y="139603"/>
                </a:lnTo>
                <a:cubicBezTo>
                  <a:pt x="67475" y="144751"/>
                  <a:pt x="63316" y="148910"/>
                  <a:pt x="58168" y="148910"/>
                </a:cubicBezTo>
                <a:lnTo>
                  <a:pt x="48861" y="148910"/>
                </a:lnTo>
                <a:cubicBezTo>
                  <a:pt x="40194" y="148910"/>
                  <a:pt x="32894" y="142977"/>
                  <a:pt x="30829" y="134950"/>
                </a:cubicBezTo>
                <a:cubicBezTo>
                  <a:pt x="30625" y="134950"/>
                  <a:pt x="30451" y="134950"/>
                  <a:pt x="30247" y="134950"/>
                </a:cubicBezTo>
                <a:cubicBezTo>
                  <a:pt x="17392" y="134950"/>
                  <a:pt x="6980" y="124538"/>
                  <a:pt x="6980" y="111682"/>
                </a:cubicBezTo>
                <a:cubicBezTo>
                  <a:pt x="6980" y="106447"/>
                  <a:pt x="8725" y="101619"/>
                  <a:pt x="11634" y="97722"/>
                </a:cubicBezTo>
                <a:cubicBezTo>
                  <a:pt x="5991" y="93476"/>
                  <a:pt x="2327" y="86728"/>
                  <a:pt x="2327" y="79108"/>
                </a:cubicBezTo>
                <a:cubicBezTo>
                  <a:pt x="2327" y="70121"/>
                  <a:pt x="7445" y="62298"/>
                  <a:pt x="14891" y="58430"/>
                </a:cubicBezTo>
                <a:cubicBezTo>
                  <a:pt x="12826" y="54940"/>
                  <a:pt x="11634" y="50868"/>
                  <a:pt x="11634" y="46534"/>
                </a:cubicBezTo>
                <a:cubicBezTo>
                  <a:pt x="11634" y="33679"/>
                  <a:pt x="22046" y="23267"/>
                  <a:pt x="34901" y="23267"/>
                </a:cubicBezTo>
                <a:lnTo>
                  <a:pt x="34901" y="16287"/>
                </a:lnTo>
                <a:close/>
                <a:moveTo>
                  <a:pt x="114009" y="16287"/>
                </a:moveTo>
                <a:lnTo>
                  <a:pt x="114009" y="23267"/>
                </a:lnTo>
                <a:cubicBezTo>
                  <a:pt x="126864" y="23267"/>
                  <a:pt x="137276" y="33679"/>
                  <a:pt x="137276" y="46534"/>
                </a:cubicBezTo>
                <a:cubicBezTo>
                  <a:pt x="137276" y="50897"/>
                  <a:pt x="136084" y="54969"/>
                  <a:pt x="134019" y="58430"/>
                </a:cubicBezTo>
                <a:cubicBezTo>
                  <a:pt x="141494" y="62298"/>
                  <a:pt x="146583" y="70092"/>
                  <a:pt x="146583" y="79108"/>
                </a:cubicBezTo>
                <a:cubicBezTo>
                  <a:pt x="146583" y="86728"/>
                  <a:pt x="142919" y="93476"/>
                  <a:pt x="137276" y="97722"/>
                </a:cubicBezTo>
                <a:cubicBezTo>
                  <a:pt x="140185" y="101619"/>
                  <a:pt x="141930" y="106447"/>
                  <a:pt x="141930" y="111682"/>
                </a:cubicBezTo>
                <a:cubicBezTo>
                  <a:pt x="141930" y="124538"/>
                  <a:pt x="131518" y="134950"/>
                  <a:pt x="118663" y="134950"/>
                </a:cubicBezTo>
                <a:cubicBezTo>
                  <a:pt x="118459" y="134950"/>
                  <a:pt x="118285" y="134950"/>
                  <a:pt x="118081" y="134950"/>
                </a:cubicBezTo>
                <a:cubicBezTo>
                  <a:pt x="116016" y="142977"/>
                  <a:pt x="108716" y="148910"/>
                  <a:pt x="100049" y="148910"/>
                </a:cubicBezTo>
                <a:lnTo>
                  <a:pt x="90742" y="148910"/>
                </a:lnTo>
                <a:cubicBezTo>
                  <a:pt x="85594" y="148910"/>
                  <a:pt x="81435" y="144751"/>
                  <a:pt x="81435" y="139603"/>
                </a:cubicBezTo>
                <a:lnTo>
                  <a:pt x="81435" y="9307"/>
                </a:lnTo>
                <a:cubicBezTo>
                  <a:pt x="81435" y="4159"/>
                  <a:pt x="85594" y="0"/>
                  <a:pt x="90742" y="0"/>
                </a:cubicBezTo>
                <a:lnTo>
                  <a:pt x="97722" y="0"/>
                </a:lnTo>
                <a:cubicBezTo>
                  <a:pt x="106709" y="0"/>
                  <a:pt x="114009" y="7300"/>
                  <a:pt x="114009" y="16287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4334443" y="5873108"/>
            <a:ext cx="2597896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 Model Evaluation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093743" y="6170928"/>
            <a:ext cx="2829289" cy="4281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Compare different ML models to balance performance and interpretability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686777" y="1571007"/>
            <a:ext cx="4057795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Explainability Features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472719" y="1943282"/>
            <a:ext cx="297820" cy="297820"/>
          </a:xfrm>
          <a:custGeom>
            <a:avLst/>
            <a:gdLst/>
            <a:ahLst/>
            <a:cxnLst/>
            <a:rect l="l" t="t" r="r" b="b"/>
            <a:pathLst>
              <a:path w="297820" h="297820">
                <a:moveTo>
                  <a:pt x="148910" y="0"/>
                </a:moveTo>
                <a:lnTo>
                  <a:pt x="148910" y="0"/>
                </a:lnTo>
                <a:cubicBezTo>
                  <a:pt x="231096" y="0"/>
                  <a:pt x="297820" y="66724"/>
                  <a:pt x="297820" y="148910"/>
                </a:cubicBezTo>
                <a:lnTo>
                  <a:pt x="297820" y="148910"/>
                </a:lnTo>
                <a:cubicBezTo>
                  <a:pt x="297820" y="231096"/>
                  <a:pt x="231096" y="297820"/>
                  <a:pt x="148910" y="297820"/>
                </a:cubicBezTo>
                <a:lnTo>
                  <a:pt x="148910" y="297820"/>
                </a:lnTo>
                <a:cubicBezTo>
                  <a:pt x="66724" y="297820"/>
                  <a:pt x="0" y="231096"/>
                  <a:pt x="0" y="148910"/>
                </a:cubicBezTo>
                <a:lnTo>
                  <a:pt x="0" y="148910"/>
                </a:lnTo>
                <a:cubicBezTo>
                  <a:pt x="0" y="66724"/>
                  <a:pt x="66724" y="0"/>
                  <a:pt x="14891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7435491" y="1943282"/>
            <a:ext cx="372275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882221" y="1943282"/>
            <a:ext cx="2512855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Attribution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882221" y="2166647"/>
            <a:ext cx="2503548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Show which features influenced prediction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472719" y="2464467"/>
            <a:ext cx="297820" cy="297820"/>
          </a:xfrm>
          <a:custGeom>
            <a:avLst/>
            <a:gdLst/>
            <a:ahLst/>
            <a:cxnLst/>
            <a:rect l="l" t="t" r="r" b="b"/>
            <a:pathLst>
              <a:path w="297820" h="297820">
                <a:moveTo>
                  <a:pt x="148910" y="0"/>
                </a:moveTo>
                <a:lnTo>
                  <a:pt x="148910" y="0"/>
                </a:lnTo>
                <a:cubicBezTo>
                  <a:pt x="231096" y="0"/>
                  <a:pt x="297820" y="66724"/>
                  <a:pt x="297820" y="148910"/>
                </a:cubicBezTo>
                <a:lnTo>
                  <a:pt x="297820" y="148910"/>
                </a:lnTo>
                <a:cubicBezTo>
                  <a:pt x="297820" y="231096"/>
                  <a:pt x="231096" y="297820"/>
                  <a:pt x="148910" y="297820"/>
                </a:cubicBezTo>
                <a:lnTo>
                  <a:pt x="148910" y="297820"/>
                </a:lnTo>
                <a:cubicBezTo>
                  <a:pt x="66724" y="297820"/>
                  <a:pt x="0" y="231096"/>
                  <a:pt x="0" y="148910"/>
                </a:cubicBezTo>
                <a:lnTo>
                  <a:pt x="0" y="148910"/>
                </a:lnTo>
                <a:cubicBezTo>
                  <a:pt x="0" y="66724"/>
                  <a:pt x="66724" y="0"/>
                  <a:pt x="14891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7435491" y="2464467"/>
            <a:ext cx="372275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7882221" y="2464467"/>
            <a:ext cx="2419786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Keyword Highlighting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882221" y="2687831"/>
            <a:ext cx="2410479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Identify specific terms contributing to risk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472719" y="2985651"/>
            <a:ext cx="297820" cy="297820"/>
          </a:xfrm>
          <a:custGeom>
            <a:avLst/>
            <a:gdLst/>
            <a:ahLst/>
            <a:cxnLst/>
            <a:rect l="l" t="t" r="r" b="b"/>
            <a:pathLst>
              <a:path w="297820" h="297820">
                <a:moveTo>
                  <a:pt x="148910" y="0"/>
                </a:moveTo>
                <a:lnTo>
                  <a:pt x="148910" y="0"/>
                </a:lnTo>
                <a:cubicBezTo>
                  <a:pt x="231096" y="0"/>
                  <a:pt x="297820" y="66724"/>
                  <a:pt x="297820" y="148910"/>
                </a:cubicBezTo>
                <a:lnTo>
                  <a:pt x="297820" y="148910"/>
                </a:lnTo>
                <a:cubicBezTo>
                  <a:pt x="297820" y="231096"/>
                  <a:pt x="231096" y="297820"/>
                  <a:pt x="148910" y="297820"/>
                </a:cubicBezTo>
                <a:lnTo>
                  <a:pt x="148910" y="297820"/>
                </a:lnTo>
                <a:cubicBezTo>
                  <a:pt x="66724" y="297820"/>
                  <a:pt x="0" y="231096"/>
                  <a:pt x="0" y="148910"/>
                </a:cubicBezTo>
                <a:lnTo>
                  <a:pt x="0" y="148910"/>
                </a:lnTo>
                <a:cubicBezTo>
                  <a:pt x="0" y="66724"/>
                  <a:pt x="66724" y="0"/>
                  <a:pt x="14891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7435491" y="2985651"/>
            <a:ext cx="372275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7882221" y="2985651"/>
            <a:ext cx="1814840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Breakdown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7882221" y="3209016"/>
            <a:ext cx="1805533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Explain emotional tone impact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7472719" y="3506836"/>
            <a:ext cx="297820" cy="297820"/>
          </a:xfrm>
          <a:custGeom>
            <a:avLst/>
            <a:gdLst/>
            <a:ahLst/>
            <a:cxnLst/>
            <a:rect l="l" t="t" r="r" b="b"/>
            <a:pathLst>
              <a:path w="297820" h="297820">
                <a:moveTo>
                  <a:pt x="148910" y="0"/>
                </a:moveTo>
                <a:lnTo>
                  <a:pt x="148910" y="0"/>
                </a:lnTo>
                <a:cubicBezTo>
                  <a:pt x="231096" y="0"/>
                  <a:pt x="297820" y="66724"/>
                  <a:pt x="297820" y="148910"/>
                </a:cubicBezTo>
                <a:lnTo>
                  <a:pt x="297820" y="148910"/>
                </a:lnTo>
                <a:cubicBezTo>
                  <a:pt x="297820" y="231096"/>
                  <a:pt x="231096" y="297820"/>
                  <a:pt x="148910" y="297820"/>
                </a:cubicBezTo>
                <a:lnTo>
                  <a:pt x="148910" y="297820"/>
                </a:lnTo>
                <a:cubicBezTo>
                  <a:pt x="66724" y="297820"/>
                  <a:pt x="0" y="231096"/>
                  <a:pt x="0" y="148910"/>
                </a:cubicBezTo>
                <a:lnTo>
                  <a:pt x="0" y="148910"/>
                </a:lnTo>
                <a:cubicBezTo>
                  <a:pt x="0" y="66724"/>
                  <a:pt x="66724" y="0"/>
                  <a:pt x="14891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7435491" y="3506836"/>
            <a:ext cx="372275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7882221" y="3506836"/>
            <a:ext cx="2019591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Score Calculation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882221" y="3730201"/>
            <a:ext cx="2010284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Transparent scoring methodology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7686777" y="5216973"/>
            <a:ext cx="4057795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Selection Criteria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7500639" y="5626476"/>
            <a:ext cx="130296" cy="148910"/>
          </a:xfrm>
          <a:custGeom>
            <a:avLst/>
            <a:gdLst/>
            <a:ahLst/>
            <a:cxnLst/>
            <a:rect l="l" t="t" r="r" b="b"/>
            <a:pathLst>
              <a:path w="130296" h="148910">
                <a:moveTo>
                  <a:pt x="126457" y="20388"/>
                </a:moveTo>
                <a:cubicBezTo>
                  <a:pt x="130616" y="23413"/>
                  <a:pt x="131547" y="29229"/>
                  <a:pt x="128522" y="33388"/>
                </a:cubicBezTo>
                <a:lnTo>
                  <a:pt x="54067" y="135764"/>
                </a:lnTo>
                <a:cubicBezTo>
                  <a:pt x="52467" y="137974"/>
                  <a:pt x="49995" y="139341"/>
                  <a:pt x="47261" y="139574"/>
                </a:cubicBezTo>
                <a:cubicBezTo>
                  <a:pt x="44528" y="139807"/>
                  <a:pt x="41881" y="138789"/>
                  <a:pt x="39961" y="136869"/>
                </a:cubicBezTo>
                <a:lnTo>
                  <a:pt x="2734" y="99642"/>
                </a:lnTo>
                <a:cubicBezTo>
                  <a:pt x="-902" y="96006"/>
                  <a:pt x="-902" y="90102"/>
                  <a:pt x="2734" y="86467"/>
                </a:cubicBezTo>
                <a:cubicBezTo>
                  <a:pt x="6369" y="82831"/>
                  <a:pt x="12273" y="82831"/>
                  <a:pt x="15909" y="86467"/>
                </a:cubicBezTo>
                <a:lnTo>
                  <a:pt x="45429" y="115987"/>
                </a:lnTo>
                <a:lnTo>
                  <a:pt x="113486" y="22424"/>
                </a:lnTo>
                <a:cubicBezTo>
                  <a:pt x="116510" y="18265"/>
                  <a:pt x="122327" y="17334"/>
                  <a:pt x="126486" y="20359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2" name="Text 70"/>
          <p:cNvSpPr/>
          <p:nvPr/>
        </p:nvSpPr>
        <p:spPr>
          <a:xfrm>
            <a:off x="7713418" y="5589248"/>
            <a:ext cx="4021847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Performance:</a:t>
            </a:r>
            <a:r>
              <a:rPr lang="en-US" sz="117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High accuracy and reliability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500639" y="5924296"/>
            <a:ext cx="130296" cy="148910"/>
          </a:xfrm>
          <a:custGeom>
            <a:avLst/>
            <a:gdLst/>
            <a:ahLst/>
            <a:cxnLst/>
            <a:rect l="l" t="t" r="r" b="b"/>
            <a:pathLst>
              <a:path w="130296" h="148910">
                <a:moveTo>
                  <a:pt x="126457" y="20388"/>
                </a:moveTo>
                <a:cubicBezTo>
                  <a:pt x="130616" y="23413"/>
                  <a:pt x="131547" y="29229"/>
                  <a:pt x="128522" y="33388"/>
                </a:cubicBezTo>
                <a:lnTo>
                  <a:pt x="54067" y="135764"/>
                </a:lnTo>
                <a:cubicBezTo>
                  <a:pt x="52467" y="137974"/>
                  <a:pt x="49995" y="139341"/>
                  <a:pt x="47261" y="139574"/>
                </a:cubicBezTo>
                <a:cubicBezTo>
                  <a:pt x="44528" y="139807"/>
                  <a:pt x="41881" y="138789"/>
                  <a:pt x="39961" y="136869"/>
                </a:cubicBezTo>
                <a:lnTo>
                  <a:pt x="2734" y="99642"/>
                </a:lnTo>
                <a:cubicBezTo>
                  <a:pt x="-902" y="96006"/>
                  <a:pt x="-902" y="90102"/>
                  <a:pt x="2734" y="86467"/>
                </a:cubicBezTo>
                <a:cubicBezTo>
                  <a:pt x="6369" y="82831"/>
                  <a:pt x="12273" y="82831"/>
                  <a:pt x="15909" y="86467"/>
                </a:cubicBezTo>
                <a:lnTo>
                  <a:pt x="45429" y="115987"/>
                </a:lnTo>
                <a:lnTo>
                  <a:pt x="113486" y="22424"/>
                </a:lnTo>
                <a:cubicBezTo>
                  <a:pt x="116510" y="18265"/>
                  <a:pt x="122327" y="17334"/>
                  <a:pt x="126486" y="20359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4" name="Text 72"/>
          <p:cNvSpPr/>
          <p:nvPr/>
        </p:nvSpPr>
        <p:spPr>
          <a:xfrm>
            <a:off x="7713418" y="5887068"/>
            <a:ext cx="4021847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Interpretability:</a:t>
            </a:r>
            <a:r>
              <a:rPr lang="en-US" sz="117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Explainable predictions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7500639" y="6222115"/>
            <a:ext cx="130296" cy="148910"/>
          </a:xfrm>
          <a:custGeom>
            <a:avLst/>
            <a:gdLst/>
            <a:ahLst/>
            <a:cxnLst/>
            <a:rect l="l" t="t" r="r" b="b"/>
            <a:pathLst>
              <a:path w="130296" h="148910">
                <a:moveTo>
                  <a:pt x="126457" y="20388"/>
                </a:moveTo>
                <a:cubicBezTo>
                  <a:pt x="130616" y="23413"/>
                  <a:pt x="131547" y="29229"/>
                  <a:pt x="128522" y="33388"/>
                </a:cubicBezTo>
                <a:lnTo>
                  <a:pt x="54067" y="135764"/>
                </a:lnTo>
                <a:cubicBezTo>
                  <a:pt x="52467" y="137974"/>
                  <a:pt x="49995" y="139341"/>
                  <a:pt x="47261" y="139574"/>
                </a:cubicBezTo>
                <a:cubicBezTo>
                  <a:pt x="44528" y="139807"/>
                  <a:pt x="41881" y="138789"/>
                  <a:pt x="39961" y="136869"/>
                </a:cubicBezTo>
                <a:lnTo>
                  <a:pt x="2734" y="99642"/>
                </a:lnTo>
                <a:cubicBezTo>
                  <a:pt x="-902" y="96006"/>
                  <a:pt x="-902" y="90102"/>
                  <a:pt x="2734" y="86467"/>
                </a:cubicBezTo>
                <a:cubicBezTo>
                  <a:pt x="6369" y="82831"/>
                  <a:pt x="12273" y="82831"/>
                  <a:pt x="15909" y="86467"/>
                </a:cubicBezTo>
                <a:lnTo>
                  <a:pt x="45429" y="115987"/>
                </a:lnTo>
                <a:lnTo>
                  <a:pt x="113486" y="22424"/>
                </a:lnTo>
                <a:cubicBezTo>
                  <a:pt x="116510" y="18265"/>
                  <a:pt x="122327" y="17334"/>
                  <a:pt x="126486" y="20359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6" name="Text 74"/>
          <p:cNvSpPr/>
          <p:nvPr/>
        </p:nvSpPr>
        <p:spPr>
          <a:xfrm>
            <a:off x="7713418" y="6184888"/>
            <a:ext cx="4021847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Efficiency:</a:t>
            </a:r>
            <a:r>
              <a:rPr lang="en-US" sz="117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Reasonable training time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7500639" y="6519935"/>
            <a:ext cx="130296" cy="148910"/>
          </a:xfrm>
          <a:custGeom>
            <a:avLst/>
            <a:gdLst/>
            <a:ahLst/>
            <a:cxnLst/>
            <a:rect l="l" t="t" r="r" b="b"/>
            <a:pathLst>
              <a:path w="130296" h="148910">
                <a:moveTo>
                  <a:pt x="126457" y="20388"/>
                </a:moveTo>
                <a:cubicBezTo>
                  <a:pt x="130616" y="23413"/>
                  <a:pt x="131547" y="29229"/>
                  <a:pt x="128522" y="33388"/>
                </a:cubicBezTo>
                <a:lnTo>
                  <a:pt x="54067" y="135764"/>
                </a:lnTo>
                <a:cubicBezTo>
                  <a:pt x="52467" y="137974"/>
                  <a:pt x="49995" y="139341"/>
                  <a:pt x="47261" y="139574"/>
                </a:cubicBezTo>
                <a:cubicBezTo>
                  <a:pt x="44528" y="139807"/>
                  <a:pt x="41881" y="138789"/>
                  <a:pt x="39961" y="136869"/>
                </a:cubicBezTo>
                <a:lnTo>
                  <a:pt x="2734" y="99642"/>
                </a:lnTo>
                <a:cubicBezTo>
                  <a:pt x="-902" y="96006"/>
                  <a:pt x="-902" y="90102"/>
                  <a:pt x="2734" y="86467"/>
                </a:cubicBezTo>
                <a:cubicBezTo>
                  <a:pt x="6369" y="82831"/>
                  <a:pt x="12273" y="82831"/>
                  <a:pt x="15909" y="86467"/>
                </a:cubicBezTo>
                <a:lnTo>
                  <a:pt x="45429" y="115987"/>
                </a:lnTo>
                <a:lnTo>
                  <a:pt x="113486" y="22424"/>
                </a:lnTo>
                <a:cubicBezTo>
                  <a:pt x="116510" y="18265"/>
                  <a:pt x="122327" y="17334"/>
                  <a:pt x="126486" y="20359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8" name="Text 76"/>
          <p:cNvSpPr/>
          <p:nvPr/>
        </p:nvSpPr>
        <p:spPr>
          <a:xfrm>
            <a:off x="7713418" y="6482708"/>
            <a:ext cx="4021847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Scalability:</a:t>
            </a:r>
            <a:r>
              <a:rPr lang="en-US" sz="1173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Handle increasing data</a:t>
            </a:r>
            <a:endParaRPr lang="en-US" sz="16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9736" y="329736"/>
            <a:ext cx="11598475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kern="0" spc="104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5.2 Performance Evaluation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9736" y="593525"/>
            <a:ext cx="11730369" cy="395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16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Performance Evaluation Strategy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00690" y="1384892"/>
            <a:ext cx="6396884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8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Evaluation Objectives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94604" y="1681655"/>
            <a:ext cx="6586483" cy="4286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proposed system will be evaluated to understand </a:t>
            </a:r>
            <a:r>
              <a:rPr lang="en-US" sz="103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how effectively text analytics and machine learning techniques</a:t>
            </a:r>
            <a:r>
              <a:rPr lang="en-US" sz="103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can identify lifestyle-related health risk indicators from Reddit discussions.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68226" y="2512597"/>
            <a:ext cx="6619456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Evaluation Metrics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68226" y="2842333"/>
            <a:ext cx="3223172" cy="791367"/>
          </a:xfrm>
          <a:custGeom>
            <a:avLst/>
            <a:gdLst/>
            <a:ahLst/>
            <a:cxnLst/>
            <a:rect l="l" t="t" r="r" b="b"/>
            <a:pathLst>
              <a:path w="3223172" h="791367">
                <a:moveTo>
                  <a:pt x="65945" y="0"/>
                </a:moveTo>
                <a:lnTo>
                  <a:pt x="3157228" y="0"/>
                </a:lnTo>
                <a:cubicBezTo>
                  <a:pt x="3193648" y="0"/>
                  <a:pt x="3223172" y="29524"/>
                  <a:pt x="3223172" y="65945"/>
                </a:cubicBezTo>
                <a:lnTo>
                  <a:pt x="3223172" y="725423"/>
                </a:lnTo>
                <a:cubicBezTo>
                  <a:pt x="3223172" y="761843"/>
                  <a:pt x="3193648" y="791367"/>
                  <a:pt x="3157228" y="791367"/>
                </a:cubicBezTo>
                <a:lnTo>
                  <a:pt x="65945" y="791367"/>
                </a:lnTo>
                <a:cubicBezTo>
                  <a:pt x="29524" y="791367"/>
                  <a:pt x="0" y="761843"/>
                  <a:pt x="0" y="725423"/>
                </a:cubicBezTo>
                <a:lnTo>
                  <a:pt x="0" y="65945"/>
                </a:lnTo>
                <a:cubicBezTo>
                  <a:pt x="0" y="29524"/>
                  <a:pt x="29524" y="0"/>
                  <a:pt x="65945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95804" y="2990715"/>
            <a:ext cx="675959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67146" y="3336938"/>
            <a:ext cx="3091278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Overall correctness of predictions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789701" y="2842333"/>
            <a:ext cx="3223172" cy="791367"/>
          </a:xfrm>
          <a:custGeom>
            <a:avLst/>
            <a:gdLst/>
            <a:ahLst/>
            <a:cxnLst/>
            <a:rect l="l" t="t" r="r" b="b"/>
            <a:pathLst>
              <a:path w="3223172" h="791367">
                <a:moveTo>
                  <a:pt x="65945" y="0"/>
                </a:moveTo>
                <a:lnTo>
                  <a:pt x="3157228" y="0"/>
                </a:lnTo>
                <a:cubicBezTo>
                  <a:pt x="3193648" y="0"/>
                  <a:pt x="3223172" y="29524"/>
                  <a:pt x="3223172" y="65945"/>
                </a:cubicBezTo>
                <a:lnTo>
                  <a:pt x="3223172" y="725423"/>
                </a:lnTo>
                <a:cubicBezTo>
                  <a:pt x="3223172" y="761843"/>
                  <a:pt x="3193648" y="791367"/>
                  <a:pt x="3157228" y="791367"/>
                </a:cubicBezTo>
                <a:lnTo>
                  <a:pt x="65945" y="791367"/>
                </a:lnTo>
                <a:cubicBezTo>
                  <a:pt x="29524" y="791367"/>
                  <a:pt x="0" y="761843"/>
                  <a:pt x="0" y="725423"/>
                </a:cubicBezTo>
                <a:lnTo>
                  <a:pt x="0" y="65945"/>
                </a:lnTo>
                <a:cubicBezTo>
                  <a:pt x="0" y="29524"/>
                  <a:pt x="29524" y="0"/>
                  <a:pt x="65945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4317279" y="2990715"/>
            <a:ext cx="659473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888622" y="3336938"/>
            <a:ext cx="3091278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Proportion of true positives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68226" y="3732621"/>
            <a:ext cx="3223172" cy="791367"/>
          </a:xfrm>
          <a:custGeom>
            <a:avLst/>
            <a:gdLst/>
            <a:ahLst/>
            <a:cxnLst/>
            <a:rect l="l" t="t" r="r" b="b"/>
            <a:pathLst>
              <a:path w="3223172" h="791367">
                <a:moveTo>
                  <a:pt x="65945" y="0"/>
                </a:moveTo>
                <a:lnTo>
                  <a:pt x="3157228" y="0"/>
                </a:lnTo>
                <a:cubicBezTo>
                  <a:pt x="3193648" y="0"/>
                  <a:pt x="3223172" y="29524"/>
                  <a:pt x="3223172" y="65945"/>
                </a:cubicBezTo>
                <a:lnTo>
                  <a:pt x="3223172" y="725423"/>
                </a:lnTo>
                <a:cubicBezTo>
                  <a:pt x="3223172" y="761843"/>
                  <a:pt x="3193648" y="791367"/>
                  <a:pt x="3157228" y="791367"/>
                </a:cubicBezTo>
                <a:lnTo>
                  <a:pt x="65945" y="791367"/>
                </a:lnTo>
                <a:cubicBezTo>
                  <a:pt x="29524" y="791367"/>
                  <a:pt x="0" y="761843"/>
                  <a:pt x="0" y="725423"/>
                </a:cubicBezTo>
                <a:lnTo>
                  <a:pt x="0" y="65945"/>
                </a:lnTo>
                <a:cubicBezTo>
                  <a:pt x="0" y="29524"/>
                  <a:pt x="29524" y="0"/>
                  <a:pt x="65945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95804" y="3881003"/>
            <a:ext cx="469874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Recall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67146" y="4227226"/>
            <a:ext cx="3091278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Coverage of actual positives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789701" y="3732621"/>
            <a:ext cx="3223172" cy="791367"/>
          </a:xfrm>
          <a:custGeom>
            <a:avLst/>
            <a:gdLst/>
            <a:ahLst/>
            <a:cxnLst/>
            <a:rect l="l" t="t" r="r" b="b"/>
            <a:pathLst>
              <a:path w="3223172" h="791367">
                <a:moveTo>
                  <a:pt x="65945" y="0"/>
                </a:moveTo>
                <a:lnTo>
                  <a:pt x="3157228" y="0"/>
                </a:lnTo>
                <a:cubicBezTo>
                  <a:pt x="3193648" y="0"/>
                  <a:pt x="3223172" y="29524"/>
                  <a:pt x="3223172" y="65945"/>
                </a:cubicBezTo>
                <a:lnTo>
                  <a:pt x="3223172" y="725423"/>
                </a:lnTo>
                <a:cubicBezTo>
                  <a:pt x="3223172" y="761843"/>
                  <a:pt x="3193648" y="791367"/>
                  <a:pt x="3157228" y="791367"/>
                </a:cubicBezTo>
                <a:lnTo>
                  <a:pt x="65945" y="791367"/>
                </a:lnTo>
                <a:cubicBezTo>
                  <a:pt x="29524" y="791367"/>
                  <a:pt x="0" y="761843"/>
                  <a:pt x="0" y="725423"/>
                </a:cubicBezTo>
                <a:lnTo>
                  <a:pt x="0" y="65945"/>
                </a:lnTo>
                <a:cubicBezTo>
                  <a:pt x="0" y="29524"/>
                  <a:pt x="29524" y="0"/>
                  <a:pt x="65945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4317279" y="3881003"/>
            <a:ext cx="642986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F1-Score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888622" y="4227226"/>
            <a:ext cx="3091278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Harmonic mean of precision &amp; recall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94604" y="4699048"/>
            <a:ext cx="6815649" cy="1028777"/>
          </a:xfrm>
          <a:custGeom>
            <a:avLst/>
            <a:gdLst/>
            <a:ahLst/>
            <a:cxnLst/>
            <a:rect l="l" t="t" r="r" b="b"/>
            <a:pathLst>
              <a:path w="6815649" h="1028777">
                <a:moveTo>
                  <a:pt x="65945" y="0"/>
                </a:moveTo>
                <a:lnTo>
                  <a:pt x="6749705" y="0"/>
                </a:lnTo>
                <a:cubicBezTo>
                  <a:pt x="6786125" y="0"/>
                  <a:pt x="6815649" y="29524"/>
                  <a:pt x="6815649" y="65945"/>
                </a:cubicBezTo>
                <a:lnTo>
                  <a:pt x="6815649" y="962833"/>
                </a:lnTo>
                <a:cubicBezTo>
                  <a:pt x="6815649" y="999253"/>
                  <a:pt x="6786125" y="1028777"/>
                  <a:pt x="6749705" y="1028777"/>
                </a:cubicBezTo>
                <a:lnTo>
                  <a:pt x="65945" y="1028777"/>
                </a:lnTo>
                <a:cubicBezTo>
                  <a:pt x="29524" y="1028777"/>
                  <a:pt x="0" y="999253"/>
                  <a:pt x="0" y="962833"/>
                </a:cubicBezTo>
                <a:lnTo>
                  <a:pt x="0" y="65945"/>
                </a:lnTo>
                <a:cubicBezTo>
                  <a:pt x="0" y="29549"/>
                  <a:pt x="29549" y="0"/>
                  <a:pt x="65945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50042" y="4756717"/>
            <a:ext cx="6429858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Confusion Matrix Analysis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63025" y="5078244"/>
            <a:ext cx="6611213" cy="4286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Confusion matrices will be used to </a:t>
            </a:r>
            <a:r>
              <a:rPr lang="en-US" sz="103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analyze class-wise predictions</a:t>
            </a:r>
            <a:r>
              <a:rPr lang="en-US" sz="103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identify areas where the system performs well or requires improvement.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643803" y="1391494"/>
            <a:ext cx="4154677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Evaluation Approach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454205" y="1721230"/>
            <a:ext cx="4270085" cy="840828"/>
          </a:xfrm>
          <a:custGeom>
            <a:avLst/>
            <a:gdLst/>
            <a:ahLst/>
            <a:cxnLst/>
            <a:rect l="l" t="t" r="r" b="b"/>
            <a:pathLst>
              <a:path w="4270085" h="840828">
                <a:moveTo>
                  <a:pt x="65946" y="0"/>
                </a:moveTo>
                <a:lnTo>
                  <a:pt x="4204139" y="0"/>
                </a:lnTo>
                <a:cubicBezTo>
                  <a:pt x="4240560" y="0"/>
                  <a:pt x="4270085" y="29525"/>
                  <a:pt x="4270085" y="65946"/>
                </a:cubicBezTo>
                <a:lnTo>
                  <a:pt x="4270085" y="774881"/>
                </a:lnTo>
                <a:cubicBezTo>
                  <a:pt x="4270085" y="811303"/>
                  <a:pt x="4240560" y="840828"/>
                  <a:pt x="4204139" y="840828"/>
                </a:cubicBezTo>
                <a:lnTo>
                  <a:pt x="65946" y="840828"/>
                </a:lnTo>
                <a:cubicBezTo>
                  <a:pt x="29549" y="840828"/>
                  <a:pt x="0" y="811278"/>
                  <a:pt x="0" y="774881"/>
                </a:cubicBezTo>
                <a:lnTo>
                  <a:pt x="0" y="65946"/>
                </a:lnTo>
                <a:cubicBezTo>
                  <a:pt x="0" y="29525"/>
                  <a:pt x="29525" y="0"/>
                  <a:pt x="65946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7553125" y="1806233"/>
            <a:ext cx="393051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Baseline Comparison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553125" y="2083940"/>
            <a:ext cx="4129947" cy="3791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Compare baseline ML models with advanced models to observe performance improvements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454205" y="2656857"/>
            <a:ext cx="4270085" cy="651229"/>
          </a:xfrm>
          <a:custGeom>
            <a:avLst/>
            <a:gdLst/>
            <a:ahLst/>
            <a:cxnLst/>
            <a:rect l="l" t="t" r="r" b="b"/>
            <a:pathLst>
              <a:path w="4270085" h="651229">
                <a:moveTo>
                  <a:pt x="65950" y="0"/>
                </a:moveTo>
                <a:lnTo>
                  <a:pt x="4204135" y="0"/>
                </a:lnTo>
                <a:cubicBezTo>
                  <a:pt x="4240558" y="0"/>
                  <a:pt x="4270085" y="29527"/>
                  <a:pt x="4270085" y="65950"/>
                </a:cubicBezTo>
                <a:lnTo>
                  <a:pt x="4270085" y="585279"/>
                </a:lnTo>
                <a:cubicBezTo>
                  <a:pt x="4270085" y="621702"/>
                  <a:pt x="4240558" y="651229"/>
                  <a:pt x="4204135" y="651229"/>
                </a:cubicBezTo>
                <a:lnTo>
                  <a:pt x="65950" y="651229"/>
                </a:lnTo>
                <a:cubicBezTo>
                  <a:pt x="29527" y="651229"/>
                  <a:pt x="0" y="621702"/>
                  <a:pt x="0" y="585279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7529014" y="2755778"/>
            <a:ext cx="393051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Class-wise Analysis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553125" y="3019567"/>
            <a:ext cx="4129947" cy="1895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Examine performance across Low, Moderate, and High - risk categories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454205" y="3404946"/>
            <a:ext cx="4270085" cy="651229"/>
          </a:xfrm>
          <a:custGeom>
            <a:avLst/>
            <a:gdLst/>
            <a:ahLst/>
            <a:cxnLst/>
            <a:rect l="l" t="t" r="r" b="b"/>
            <a:pathLst>
              <a:path w="4270085" h="651229">
                <a:moveTo>
                  <a:pt x="65950" y="0"/>
                </a:moveTo>
                <a:lnTo>
                  <a:pt x="4204135" y="0"/>
                </a:lnTo>
                <a:cubicBezTo>
                  <a:pt x="4240558" y="0"/>
                  <a:pt x="4270085" y="29527"/>
                  <a:pt x="4270085" y="65950"/>
                </a:cubicBezTo>
                <a:lnTo>
                  <a:pt x="4270085" y="585279"/>
                </a:lnTo>
                <a:cubicBezTo>
                  <a:pt x="4270085" y="621702"/>
                  <a:pt x="4240558" y="651229"/>
                  <a:pt x="4204135" y="651229"/>
                </a:cubicBezTo>
                <a:lnTo>
                  <a:pt x="65950" y="651229"/>
                </a:lnTo>
                <a:cubicBezTo>
                  <a:pt x="29527" y="651229"/>
                  <a:pt x="0" y="621702"/>
                  <a:pt x="0" y="585279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7553125" y="3503867"/>
            <a:ext cx="393051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Consistency Check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7553125" y="3767656"/>
            <a:ext cx="4129947" cy="1895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Ensure system produces consistent and meaningful results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454205" y="4153035"/>
            <a:ext cx="4270085" cy="651229"/>
          </a:xfrm>
          <a:custGeom>
            <a:avLst/>
            <a:gdLst/>
            <a:ahLst/>
            <a:cxnLst/>
            <a:rect l="l" t="t" r="r" b="b"/>
            <a:pathLst>
              <a:path w="4270085" h="651229">
                <a:moveTo>
                  <a:pt x="65950" y="0"/>
                </a:moveTo>
                <a:lnTo>
                  <a:pt x="4204135" y="0"/>
                </a:lnTo>
                <a:cubicBezTo>
                  <a:pt x="4240558" y="0"/>
                  <a:pt x="4270085" y="29527"/>
                  <a:pt x="4270085" y="65950"/>
                </a:cubicBezTo>
                <a:lnTo>
                  <a:pt x="4270085" y="585279"/>
                </a:lnTo>
                <a:cubicBezTo>
                  <a:pt x="4270085" y="621702"/>
                  <a:pt x="4240558" y="651229"/>
                  <a:pt x="4204135" y="651229"/>
                </a:cubicBezTo>
                <a:lnTo>
                  <a:pt x="65950" y="651229"/>
                </a:lnTo>
                <a:cubicBezTo>
                  <a:pt x="29527" y="651229"/>
                  <a:pt x="0" y="621702"/>
                  <a:pt x="0" y="585279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7553125" y="4267451"/>
            <a:ext cx="393051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Reliability Assessment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553125" y="4515745"/>
            <a:ext cx="4129947" cy="1895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9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Validate reliable early warning generation capability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7643803" y="5919073"/>
            <a:ext cx="4154677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7661878" y="6512598"/>
            <a:ext cx="4128359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7661878" y="6776387"/>
            <a:ext cx="4128359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7661878" y="7040176"/>
            <a:ext cx="4128359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723900"/>
            <a:ext cx="117157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Contents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5300" y="201799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423863" y="201799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257300" y="2037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57300" y="2379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Background, motivations, and project scope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62700" y="201799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6291263" y="201799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124700" y="2037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Project Description &amp; Goals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24700" y="2379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Literature review, gaps, objectives, and planning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95300" y="334887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423863" y="3348871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03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57300" y="3368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Requirements &amp; Specifications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57300" y="3710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Functional and non-functional requirements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362700" y="334887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291263" y="3348871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04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124700" y="3368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Design Approach &amp; Details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124700" y="3710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 and design methodology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95300" y="467987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23863" y="4679871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05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57300" y="4699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Methodology &amp; Testing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257300" y="5041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analysis, preprocessing, and evaluation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62700" y="467987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291263" y="4679871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06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124700" y="469904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Key Insights &amp; Impact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124700" y="5041821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Conclusions and project significance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90588" y="5943600"/>
            <a:ext cx="505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90588" y="621030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921485" y="5905500"/>
            <a:ext cx="885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854810" y="6134100"/>
            <a:ext cx="952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/>
          <p:cNvSpPr/>
          <p:nvPr/>
        </p:nvSpPr>
        <p:spPr>
          <a:xfrm>
            <a:off x="400050" y="1250156"/>
            <a:ext cx="2124075" cy="533400"/>
          </a:xfrm>
          <a:custGeom>
            <a:avLst/>
            <a:gdLst/>
            <a:ahLst/>
            <a:cxnLst/>
            <a:rect l="l" t="t" r="r" b="b"/>
            <a:pathLst>
              <a:path w="2124075" h="533400">
                <a:moveTo>
                  <a:pt x="0" y="0"/>
                </a:moveTo>
                <a:lnTo>
                  <a:pt x="2124075" y="0"/>
                </a:lnTo>
                <a:lnTo>
                  <a:pt x="2124075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400050" y="1250156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7700" y="1364456"/>
            <a:ext cx="1762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18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088238"/>
            <a:ext cx="77724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3955138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A8A8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Background, motivations, and scope of the early warning system project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000" y="54172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09600" y="5341025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Background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854994" y="54172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2083594" y="5341025"/>
            <a:ext cx="962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Motivation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180517" y="54172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3409117" y="5341025"/>
            <a:ext cx="63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Scope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1.1 Background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The Growing Challenge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32460" y="1704856"/>
            <a:ext cx="6200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Lifestyle-Related Health Crisis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9600" y="2095381"/>
            <a:ext cx="64008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Lifestyle-related health problems are increasing day by day.</a:t>
            </a: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Conditions such as diabetes, obesity, heart disease, and high blood pressure are mainly caused by poor food habits, lack of exercise, improper sleep, and high stress.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952631"/>
            <a:ext cx="6400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Most of these diseases do not appear suddenly—they develop slowly over time and often show no clear symptoms in early stages, making early detection critical.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4810" y="3794641"/>
            <a:ext cx="3284220" cy="2674620"/>
          </a:xfrm>
          <a:custGeom>
            <a:avLst/>
            <a:gdLst/>
            <a:ahLst/>
            <a:cxnLst/>
            <a:rect l="l" t="t" r="r" b="b"/>
            <a:pathLst>
              <a:path w="3284220" h="2674620">
                <a:moveTo>
                  <a:pt x="76200" y="0"/>
                </a:moveTo>
                <a:lnTo>
                  <a:pt x="3208020" y="0"/>
                </a:lnTo>
                <a:cubicBezTo>
                  <a:pt x="3250104" y="0"/>
                  <a:pt x="3284220" y="34116"/>
                  <a:pt x="3284220" y="76200"/>
                </a:cubicBezTo>
                <a:lnTo>
                  <a:pt x="3284220" y="2598420"/>
                </a:lnTo>
                <a:cubicBezTo>
                  <a:pt x="3284220" y="2640504"/>
                  <a:pt x="3250104" y="2674620"/>
                  <a:pt x="3208020" y="2674620"/>
                </a:cubicBezTo>
                <a:lnTo>
                  <a:pt x="76200" y="2674620"/>
                </a:lnTo>
                <a:cubicBezTo>
                  <a:pt x="34116" y="2674620"/>
                  <a:pt x="0" y="2640504"/>
                  <a:pt x="0" y="25984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632460" y="4046102"/>
            <a:ext cx="2105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Current Healthcare Gap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79120" y="4484252"/>
            <a:ext cx="2971800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Healthcare systems focus on treating diseases after they occur. Regular checkups happen only when people feel unwell, causing early signs of unhealthy habits to be ignored.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32860" y="3794641"/>
            <a:ext cx="3284220" cy="2674620"/>
          </a:xfrm>
          <a:custGeom>
            <a:avLst/>
            <a:gdLst/>
            <a:ahLst/>
            <a:cxnLst/>
            <a:rect l="l" t="t" r="r" b="b"/>
            <a:pathLst>
              <a:path w="3284220" h="2674620">
                <a:moveTo>
                  <a:pt x="76200" y="0"/>
                </a:moveTo>
                <a:lnTo>
                  <a:pt x="3208020" y="0"/>
                </a:lnTo>
                <a:cubicBezTo>
                  <a:pt x="3250104" y="0"/>
                  <a:pt x="3284220" y="34116"/>
                  <a:pt x="3284220" y="76200"/>
                </a:cubicBezTo>
                <a:lnTo>
                  <a:pt x="3284220" y="2598420"/>
                </a:lnTo>
                <a:cubicBezTo>
                  <a:pt x="3284220" y="2640504"/>
                  <a:pt x="3250104" y="2674620"/>
                  <a:pt x="3208020" y="2674620"/>
                </a:cubicBezTo>
                <a:lnTo>
                  <a:pt x="76200" y="2674620"/>
                </a:lnTo>
                <a:cubicBezTo>
                  <a:pt x="34116" y="2674620"/>
                  <a:pt x="0" y="2640504"/>
                  <a:pt x="0" y="25984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4027170" y="4114681"/>
            <a:ext cx="2289654" cy="213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Untapped Data Source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027170" y="4484252"/>
            <a:ext cx="2971800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large amount of useful health information exists in text form—lifestyle surveys, daily health notes, and self-reported habits—that remains underutilized for risk detection.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751445" y="1684020"/>
            <a:ext cx="395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Key Risk Factors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513320" y="217932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703820" y="2103120"/>
            <a:ext cx="1190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Poor food habits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13320" y="252222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7703820" y="2446020"/>
            <a:ext cx="118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Lack of exercise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513320" y="286512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703820" y="2788920"/>
            <a:ext cx="1685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Improper sleep patterns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513320" y="320802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7703820" y="3131820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stress levels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513320" y="355092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7703820" y="3474720"/>
            <a:ext cx="1590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Excessive screen time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513320" y="389382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703820" y="3817620"/>
            <a:ext cx="1495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Smoking and alcohol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319010" y="4960621"/>
            <a:ext cx="4484370" cy="1512570"/>
          </a:xfrm>
          <a:custGeom>
            <a:avLst/>
            <a:gdLst/>
            <a:ahLst/>
            <a:cxnLst/>
            <a:rect l="l" t="t" r="r" b="b"/>
            <a:pathLst>
              <a:path w="4484370" h="1512570">
                <a:moveTo>
                  <a:pt x="76203" y="0"/>
                </a:moveTo>
                <a:lnTo>
                  <a:pt x="4408167" y="0"/>
                </a:lnTo>
                <a:cubicBezTo>
                  <a:pt x="4450253" y="0"/>
                  <a:pt x="4484370" y="34117"/>
                  <a:pt x="4484370" y="76203"/>
                </a:cubicBezTo>
                <a:lnTo>
                  <a:pt x="4484370" y="1436367"/>
                </a:lnTo>
                <a:cubicBezTo>
                  <a:pt x="4484370" y="1478453"/>
                  <a:pt x="4450253" y="1512570"/>
                  <a:pt x="4408167" y="1512570"/>
                </a:cubicBezTo>
                <a:lnTo>
                  <a:pt x="76203" y="1512570"/>
                </a:lnTo>
                <a:cubicBezTo>
                  <a:pt x="34117" y="1512570"/>
                  <a:pt x="0" y="1478453"/>
                  <a:pt x="0" y="143636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8A8A8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7513320" y="5173980"/>
            <a:ext cx="395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Our Solution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513320" y="5535930"/>
            <a:ext cx="41719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Machine learning and text analysis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can study lifestyle data and find patterns related to health risks, enabling early identification and timely action.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1.2 Motivation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Why This Project Matters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28650" y="1707580"/>
            <a:ext cx="346554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Preventive Healthcare Need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209800"/>
            <a:ext cx="52959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primary motivation is the growing need for preventive healthcare solutions</a:t>
            </a: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focus on early detection rather than delayed treatment. Lifestyle diseases place significant burden on individuals and healthcare systems in terms of cost and long-term complications.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9600" y="3472815"/>
            <a:ext cx="5219700" cy="7620"/>
          </a:xfrm>
          <a:custGeom>
            <a:avLst/>
            <a:gdLst/>
            <a:ahLst/>
            <a:cxnLst/>
            <a:rect l="l" t="t" r="r" b="b"/>
            <a:pathLst>
              <a:path w="5219700" h="7620">
                <a:moveTo>
                  <a:pt x="0" y="0"/>
                </a:moveTo>
                <a:lnTo>
                  <a:pt x="5219700" y="0"/>
                </a:lnTo>
                <a:lnTo>
                  <a:pt x="5219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28650" y="36290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57250" y="3590925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Early identification enables timely lifestyle modifications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389370" y="1759988"/>
            <a:ext cx="3219217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Academic Opportunity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370320" y="2217420"/>
            <a:ext cx="5314950" cy="1133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project provides an opportunity to apply concepts of </a:t>
            </a:r>
            <a:r>
              <a:rPr lang="en-US" sz="120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machine learning, text analytics, and data preprocessing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a real-world healthcare problem. The increasing availability of lifestyle data and rapid growth of AI in healthcare make this domain both relevant and challenging.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370320" y="3465196"/>
            <a:ext cx="5238750" cy="7620"/>
          </a:xfrm>
          <a:custGeom>
            <a:avLst/>
            <a:gdLst/>
            <a:ahLst/>
            <a:cxnLst/>
            <a:rect l="l" t="t" r="r" b="b"/>
            <a:pathLst>
              <a:path w="5238750" h="7620">
                <a:moveTo>
                  <a:pt x="0" y="0"/>
                </a:moveTo>
                <a:lnTo>
                  <a:pt x="5238750" y="0"/>
                </a:lnTo>
                <a:lnTo>
                  <a:pt x="52387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389370" y="362140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617970" y="3583305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Bridges theoretical knowledge and practical implementation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61431" y="4436745"/>
            <a:ext cx="2637064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Healthcare Trends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79120" y="4932045"/>
            <a:ext cx="5314950" cy="8858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 trends emphasize </a:t>
            </a:r>
            <a:r>
              <a:rPr lang="en-US" sz="120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personalized and data-driven approaches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An intelligent system capable of analyzing lifestyle patterns and generating early warnings aligns perfectly with these trends.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79120" y="5932171"/>
            <a:ext cx="5238750" cy="7620"/>
          </a:xfrm>
          <a:custGeom>
            <a:avLst/>
            <a:gdLst/>
            <a:ahLst/>
            <a:cxnLst/>
            <a:rect l="l" t="t" r="r" b="b"/>
            <a:pathLst>
              <a:path w="5238750" h="7620">
                <a:moveTo>
                  <a:pt x="0" y="0"/>
                </a:moveTo>
                <a:lnTo>
                  <a:pt x="5238750" y="0"/>
                </a:lnTo>
                <a:lnTo>
                  <a:pt x="52387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598170" y="608838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26770" y="605028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Supports proactive health management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70320" y="4455368"/>
            <a:ext cx="1457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Social Impact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70320" y="4932045"/>
            <a:ext cx="5314950" cy="8858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project is motivated by the goal of contributing to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proactive health management</a:t>
            </a: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exploring how technology can support individuals in maintaining healthier lifestyles through accessible, understandable insights.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70320" y="5932171"/>
            <a:ext cx="5238750" cy="7620"/>
          </a:xfrm>
          <a:custGeom>
            <a:avLst/>
            <a:gdLst/>
            <a:ahLst/>
            <a:cxnLst/>
            <a:rect l="l" t="t" r="r" b="b"/>
            <a:pathLst>
              <a:path w="5238750" h="7620">
                <a:moveTo>
                  <a:pt x="0" y="0"/>
                </a:moveTo>
                <a:lnTo>
                  <a:pt x="5238750" y="0"/>
                </a:lnTo>
                <a:lnTo>
                  <a:pt x="52387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389370" y="608838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617970" y="605028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Empowers individuals with early awareness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1.3 Scope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Project Scope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3197" y="1733431"/>
            <a:ext cx="6200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What the System Does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9600" y="2057281"/>
            <a:ext cx="6400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scope is limited to developing an early warning system that analyzes lifestyle-related text data</a:t>
            </a: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predict possible health risks. The system focuses on factors such as food habits, physical activity, sleep patterns, and stress-related information provided by users in text form.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33413" y="3238384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938213" y="3200284"/>
            <a:ext cx="1695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Collection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38213" y="3428884"/>
            <a:ext cx="1685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Gathering lifestyle text data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52863" y="3238384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4157663" y="3200284"/>
            <a:ext cx="2019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Cleaning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157663" y="3428884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Preprocessing and normalization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33413" y="3771784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938213" y="3733684"/>
            <a:ext cx="144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Extraction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38213" y="3962284"/>
            <a:ext cx="1438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Identifying key patterns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52863" y="3771784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4157663" y="3733684"/>
            <a:ext cx="146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Training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157663" y="3962284"/>
            <a:ext cx="1457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ML-based classification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17245" y="4693802"/>
            <a:ext cx="6200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Core Components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79120" y="5074802"/>
            <a:ext cx="1504950" cy="762000"/>
          </a:xfrm>
          <a:custGeom>
            <a:avLst/>
            <a:gdLst/>
            <a:ahLst/>
            <a:cxnLst/>
            <a:rect l="l" t="t" r="r" b="b"/>
            <a:pathLst>
              <a:path w="1504950" h="762000">
                <a:moveTo>
                  <a:pt x="76200" y="0"/>
                </a:moveTo>
                <a:lnTo>
                  <a:pt x="1428750" y="0"/>
                </a:lnTo>
                <a:cubicBezTo>
                  <a:pt x="1470806" y="0"/>
                  <a:pt x="1504950" y="34144"/>
                  <a:pt x="1504950" y="76200"/>
                </a:cubicBezTo>
                <a:lnTo>
                  <a:pt x="1504950" y="685800"/>
                </a:lnTo>
                <a:cubicBezTo>
                  <a:pt x="1504950" y="727856"/>
                  <a:pt x="1470806" y="762000"/>
                  <a:pt x="1428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05168" y="5353050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Food Habits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2194560" y="5074802"/>
            <a:ext cx="1504950" cy="762000"/>
          </a:xfrm>
          <a:custGeom>
            <a:avLst/>
            <a:gdLst/>
            <a:ahLst/>
            <a:cxnLst/>
            <a:rect l="l" t="t" r="r" b="b"/>
            <a:pathLst>
              <a:path w="1504950" h="762000">
                <a:moveTo>
                  <a:pt x="76200" y="0"/>
                </a:moveTo>
                <a:lnTo>
                  <a:pt x="1428750" y="0"/>
                </a:lnTo>
                <a:cubicBezTo>
                  <a:pt x="1470806" y="0"/>
                  <a:pt x="1504950" y="34144"/>
                  <a:pt x="1504950" y="76200"/>
                </a:cubicBezTo>
                <a:lnTo>
                  <a:pt x="1504950" y="685800"/>
                </a:lnTo>
                <a:cubicBezTo>
                  <a:pt x="1504950" y="727856"/>
                  <a:pt x="1470806" y="762000"/>
                  <a:pt x="1428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2255520" y="5341502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Physical Activity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810000" y="5074802"/>
            <a:ext cx="1504950" cy="762000"/>
          </a:xfrm>
          <a:custGeom>
            <a:avLst/>
            <a:gdLst/>
            <a:ahLst/>
            <a:cxnLst/>
            <a:rect l="l" t="t" r="r" b="b"/>
            <a:pathLst>
              <a:path w="1504950" h="762000">
                <a:moveTo>
                  <a:pt x="76200" y="0"/>
                </a:moveTo>
                <a:lnTo>
                  <a:pt x="1428750" y="0"/>
                </a:lnTo>
                <a:cubicBezTo>
                  <a:pt x="1470806" y="0"/>
                  <a:pt x="1504950" y="34144"/>
                  <a:pt x="1504950" y="76200"/>
                </a:cubicBezTo>
                <a:lnTo>
                  <a:pt x="1504950" y="685800"/>
                </a:lnTo>
                <a:cubicBezTo>
                  <a:pt x="1504950" y="727856"/>
                  <a:pt x="1470806" y="762000"/>
                  <a:pt x="1428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3886200" y="5338896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Sleep Patterns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425440" y="5074802"/>
            <a:ext cx="1504950" cy="762000"/>
          </a:xfrm>
          <a:custGeom>
            <a:avLst/>
            <a:gdLst/>
            <a:ahLst/>
            <a:cxnLst/>
            <a:rect l="l" t="t" r="r" b="b"/>
            <a:pathLst>
              <a:path w="1504950" h="762000">
                <a:moveTo>
                  <a:pt x="76200" y="0"/>
                </a:moveTo>
                <a:lnTo>
                  <a:pt x="1428750" y="0"/>
                </a:lnTo>
                <a:cubicBezTo>
                  <a:pt x="1470806" y="0"/>
                  <a:pt x="1504950" y="34144"/>
                  <a:pt x="1504950" y="76200"/>
                </a:cubicBezTo>
                <a:lnTo>
                  <a:pt x="1504950" y="685800"/>
                </a:lnTo>
                <a:cubicBezTo>
                  <a:pt x="1504950" y="727856"/>
                  <a:pt x="1470806" y="762000"/>
                  <a:pt x="1428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5A06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5501640" y="5353050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Stress Levels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751445" y="1645920"/>
            <a:ext cx="395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Explicitly NOT Included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537132" y="210312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22962" y="138131"/>
                </a:moveTo>
                <a:lnTo>
                  <a:pt x="33319" y="48488"/>
                </a:lnTo>
                <a:cubicBezTo>
                  <a:pt x="25818" y="59003"/>
                  <a:pt x="21431" y="71862"/>
                  <a:pt x="21431" y="85725"/>
                </a:cubicBezTo>
                <a:cubicBezTo>
                  <a:pt x="21431" y="121221"/>
                  <a:pt x="50229" y="150019"/>
                  <a:pt x="85725" y="150019"/>
                </a:cubicBezTo>
                <a:cubicBezTo>
                  <a:pt x="99622" y="150019"/>
                  <a:pt x="112481" y="145632"/>
                  <a:pt x="122962" y="138131"/>
                </a:cubicBezTo>
                <a:close/>
                <a:moveTo>
                  <a:pt x="138131" y="122962"/>
                </a:moveTo>
                <a:cubicBezTo>
                  <a:pt x="145632" y="112447"/>
                  <a:pt x="150019" y="99588"/>
                  <a:pt x="150019" y="85725"/>
                </a:cubicBezTo>
                <a:cubicBezTo>
                  <a:pt x="150019" y="50229"/>
                  <a:pt x="121221" y="21431"/>
                  <a:pt x="85725" y="21431"/>
                </a:cubicBezTo>
                <a:cubicBezTo>
                  <a:pt x="71828" y="21431"/>
                  <a:pt x="58969" y="25818"/>
                  <a:pt x="48488" y="33319"/>
                </a:cubicBezTo>
                <a:lnTo>
                  <a:pt x="138131" y="122962"/>
                </a:ln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</a:path>
            </a:pathLst>
          </a:custGeom>
          <a:solidFill>
            <a:srgbClr val="8A8A8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7841932" y="2065020"/>
            <a:ext cx="3848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Medical Diagnosis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841932" y="2293620"/>
            <a:ext cx="38385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Does not provide clinical diagnosis or treatment recommendations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537132" y="282702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22962" y="138131"/>
                </a:moveTo>
                <a:lnTo>
                  <a:pt x="33319" y="48488"/>
                </a:lnTo>
                <a:cubicBezTo>
                  <a:pt x="25818" y="59003"/>
                  <a:pt x="21431" y="71862"/>
                  <a:pt x="21431" y="85725"/>
                </a:cubicBezTo>
                <a:cubicBezTo>
                  <a:pt x="21431" y="121221"/>
                  <a:pt x="50229" y="150019"/>
                  <a:pt x="85725" y="150019"/>
                </a:cubicBezTo>
                <a:cubicBezTo>
                  <a:pt x="99622" y="150019"/>
                  <a:pt x="112481" y="145632"/>
                  <a:pt x="122962" y="138131"/>
                </a:cubicBezTo>
                <a:close/>
                <a:moveTo>
                  <a:pt x="138131" y="122962"/>
                </a:moveTo>
                <a:cubicBezTo>
                  <a:pt x="145632" y="112447"/>
                  <a:pt x="150019" y="99588"/>
                  <a:pt x="150019" y="85725"/>
                </a:cubicBezTo>
                <a:cubicBezTo>
                  <a:pt x="150019" y="50229"/>
                  <a:pt x="121221" y="21431"/>
                  <a:pt x="85725" y="21431"/>
                </a:cubicBezTo>
                <a:cubicBezTo>
                  <a:pt x="71828" y="21431"/>
                  <a:pt x="58969" y="25818"/>
                  <a:pt x="48488" y="33319"/>
                </a:cubicBezTo>
                <a:lnTo>
                  <a:pt x="138131" y="122962"/>
                </a:ln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</a:path>
            </a:pathLst>
          </a:custGeom>
          <a:solidFill>
            <a:srgbClr val="8A8A8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7841932" y="2788923"/>
            <a:ext cx="3400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Sensors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841932" y="3017523"/>
            <a:ext cx="3390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integration with medical devices or wearable sensors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537132" y="336042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22962" y="138131"/>
                </a:moveTo>
                <a:lnTo>
                  <a:pt x="33319" y="48488"/>
                </a:lnTo>
                <a:cubicBezTo>
                  <a:pt x="25818" y="59003"/>
                  <a:pt x="21431" y="71862"/>
                  <a:pt x="21431" y="85725"/>
                </a:cubicBezTo>
                <a:cubicBezTo>
                  <a:pt x="21431" y="121221"/>
                  <a:pt x="50229" y="150019"/>
                  <a:pt x="85725" y="150019"/>
                </a:cubicBezTo>
                <a:cubicBezTo>
                  <a:pt x="99622" y="150019"/>
                  <a:pt x="112481" y="145632"/>
                  <a:pt x="122962" y="138131"/>
                </a:cubicBezTo>
                <a:close/>
                <a:moveTo>
                  <a:pt x="138131" y="122962"/>
                </a:moveTo>
                <a:cubicBezTo>
                  <a:pt x="145632" y="112447"/>
                  <a:pt x="150019" y="99588"/>
                  <a:pt x="150019" y="85725"/>
                </a:cubicBezTo>
                <a:cubicBezTo>
                  <a:pt x="150019" y="50229"/>
                  <a:pt x="121221" y="21431"/>
                  <a:pt x="85725" y="21431"/>
                </a:cubicBezTo>
                <a:cubicBezTo>
                  <a:pt x="71828" y="21431"/>
                  <a:pt x="58969" y="25818"/>
                  <a:pt x="48488" y="33319"/>
                </a:cubicBezTo>
                <a:lnTo>
                  <a:pt x="138131" y="122962"/>
                </a:ln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</a:path>
            </a:pathLst>
          </a:custGeom>
          <a:solidFill>
            <a:srgbClr val="8A8A8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7841932" y="3322323"/>
            <a:ext cx="2905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Clinical Treatment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841932" y="3550923"/>
            <a:ext cx="2895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Not a replacement for professional medical care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751445" y="5002532"/>
            <a:ext cx="395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Important Notes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532370" y="54292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7760970" y="5383532"/>
            <a:ext cx="3924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is a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support tool for health awareness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532370" y="5753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7760970" y="5707382"/>
            <a:ext cx="3924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Results may vary based on </a:t>
            </a: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quality and size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532370" y="60769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7760970" y="6031232"/>
            <a:ext cx="3924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Limitations are considered within scope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647700" y="221577"/>
            <a:ext cx="1762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18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02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945356"/>
            <a:ext cx="7772400" cy="3429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Project Description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and Goals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00050" y="3961209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A8A8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Literature review, identified gaps, objectives, and project planning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000" y="6560344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09600" y="6484144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Literature Review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320528" y="6560344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2549128" y="6484144"/>
            <a:ext cx="1419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Gaps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101346" y="6560344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4329946" y="6484144"/>
            <a:ext cx="981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Objectives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2.1.1 Literature Review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Traditional ML Approaches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7220" y="1666603"/>
            <a:ext cx="10868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Overview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9600" y="2019300"/>
            <a:ext cx="11087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Traditional machine learning techniques have been widely used for predicting lifestyle-related diseases</a:t>
            </a: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due to their effectiveness with structured health data. These approaches are particularly suitable for tabular lifestyle features such as dietary habits, physical activity levels, sleep duration, and body mass index.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74420" y="3112773"/>
            <a:ext cx="102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Models Used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9120" y="362712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31520" y="3550923"/>
            <a:ext cx="140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Logistic Regression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79120" y="393192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31520" y="3855723"/>
            <a:ext cx="120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Random Forests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79120" y="423672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31520" y="4160523"/>
            <a:ext cx="179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Support Vector Machines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79120" y="454152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31520" y="4465323"/>
            <a:ext cx="1381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Ensemble Methods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07720" y="4987291"/>
            <a:ext cx="3152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935141" y="3112773"/>
            <a:ext cx="1038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439841" y="3550923"/>
            <a:ext cx="885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AUC Range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023378" y="3550923"/>
            <a:ext cx="809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0.82 - 0.88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439841" y="3817623"/>
            <a:ext cx="3314700" cy="76200"/>
          </a:xfrm>
          <a:custGeom>
            <a:avLst/>
            <a:gdLst/>
            <a:ahLst/>
            <a:cxnLst/>
            <a:rect l="l" t="t" r="r" b="b"/>
            <a:pathLst>
              <a:path w="3314700" h="76200">
                <a:moveTo>
                  <a:pt x="38100" y="0"/>
                </a:moveTo>
                <a:lnTo>
                  <a:pt x="3276600" y="0"/>
                </a:lnTo>
                <a:cubicBezTo>
                  <a:pt x="3297628" y="0"/>
                  <a:pt x="3314700" y="17072"/>
                  <a:pt x="3314700" y="38100"/>
                </a:cubicBezTo>
                <a:lnTo>
                  <a:pt x="3314700" y="38100"/>
                </a:lnTo>
                <a:cubicBezTo>
                  <a:pt x="3314700" y="59128"/>
                  <a:pt x="3297628" y="76200"/>
                  <a:pt x="32766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8A8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4439841" y="3817623"/>
            <a:ext cx="2819400" cy="76200"/>
          </a:xfrm>
          <a:custGeom>
            <a:avLst/>
            <a:gdLst/>
            <a:ahLst/>
            <a:cxnLst/>
            <a:rect l="l" t="t" r="r" b="b"/>
            <a:pathLst>
              <a:path w="2819400" h="76200">
                <a:moveTo>
                  <a:pt x="38100" y="0"/>
                </a:moveTo>
                <a:lnTo>
                  <a:pt x="2781300" y="0"/>
                </a:lnTo>
                <a:cubicBezTo>
                  <a:pt x="2802328" y="0"/>
                  <a:pt x="2819400" y="17072"/>
                  <a:pt x="2819400" y="38100"/>
                </a:cubicBezTo>
                <a:lnTo>
                  <a:pt x="2819400" y="38100"/>
                </a:lnTo>
                <a:cubicBezTo>
                  <a:pt x="2819400" y="59128"/>
                  <a:pt x="2802328" y="76200"/>
                  <a:pt x="27813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439841" y="3931923"/>
            <a:ext cx="338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Diabetes &amp; CVD prediction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439841" y="4240533"/>
            <a:ext cx="3314700" cy="7620"/>
          </a:xfrm>
          <a:custGeom>
            <a:avLst/>
            <a:gdLst/>
            <a:ahLst/>
            <a:cxnLst/>
            <a:rect l="l" t="t" r="r" b="b"/>
            <a:pathLst>
              <a:path w="3314700" h="7620">
                <a:moveTo>
                  <a:pt x="0" y="0"/>
                </a:moveTo>
                <a:lnTo>
                  <a:pt x="3314700" y="0"/>
                </a:lnTo>
                <a:lnTo>
                  <a:pt x="3314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8A8A8A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4439841" y="4358641"/>
            <a:ext cx="33909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Ensemble models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consistently outperform individual classifiers by capturing complex, non-linear relationships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795981" y="3112773"/>
            <a:ext cx="1228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Interpretability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00681" y="3550923"/>
            <a:ext cx="3390900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Traditional ML models provide </a:t>
            </a:r>
            <a:r>
              <a:rPr lang="en-US" sz="1200" dirty="0">
                <a:solidFill>
                  <a:srgbClr val="C5A06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interpretable feature importance measures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which support clinical validation and decision-making.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434031" y="487299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662631" y="4834891"/>
            <a:ext cx="2914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Feature-level insights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79120" y="5688332"/>
            <a:ext cx="10972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Limitations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79120" y="611505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6401" y="21848"/>
                </a:moveTo>
                <a:cubicBezTo>
                  <a:pt x="12680" y="18127"/>
                  <a:pt x="6638" y="18127"/>
                  <a:pt x="2917" y="21848"/>
                </a:cubicBezTo>
                <a:cubicBezTo>
                  <a:pt x="-804" y="25569"/>
                  <a:pt x="-804" y="31611"/>
                  <a:pt x="2917" y="35332"/>
                </a:cubicBezTo>
                <a:lnTo>
                  <a:pt x="43815" y="76200"/>
                </a:lnTo>
                <a:lnTo>
                  <a:pt x="2947" y="117098"/>
                </a:lnTo>
                <a:cubicBezTo>
                  <a:pt x="-774" y="120819"/>
                  <a:pt x="-774" y="126861"/>
                  <a:pt x="2947" y="130582"/>
                </a:cubicBezTo>
                <a:cubicBezTo>
                  <a:pt x="6668" y="134303"/>
                  <a:pt x="12710" y="134303"/>
                  <a:pt x="16431" y="130582"/>
                </a:cubicBezTo>
                <a:lnTo>
                  <a:pt x="57299" y="89684"/>
                </a:lnTo>
                <a:lnTo>
                  <a:pt x="98197" y="130552"/>
                </a:lnTo>
                <a:cubicBezTo>
                  <a:pt x="101918" y="134273"/>
                  <a:pt x="107960" y="134273"/>
                  <a:pt x="111681" y="130552"/>
                </a:cubicBezTo>
                <a:cubicBezTo>
                  <a:pt x="115401" y="126831"/>
                  <a:pt x="115401" y="120789"/>
                  <a:pt x="111681" y="117068"/>
                </a:cubicBezTo>
                <a:lnTo>
                  <a:pt x="70783" y="76200"/>
                </a:lnTo>
                <a:lnTo>
                  <a:pt x="111651" y="35302"/>
                </a:lnTo>
                <a:cubicBezTo>
                  <a:pt x="115372" y="31581"/>
                  <a:pt x="115372" y="25539"/>
                  <a:pt x="111651" y="21818"/>
                </a:cubicBezTo>
                <a:cubicBezTo>
                  <a:pt x="107930" y="18098"/>
                  <a:pt x="101888" y="18098"/>
                  <a:pt x="98167" y="21818"/>
                </a:cubicBezTo>
                <a:lnTo>
                  <a:pt x="57299" y="62716"/>
                </a:lnTo>
                <a:lnTo>
                  <a:pt x="16401" y="21848"/>
                </a:lnTo>
                <a:close/>
              </a:path>
            </a:pathLst>
          </a:custGeom>
          <a:solidFill>
            <a:srgbClr val="8A8A8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788670" y="6069332"/>
            <a:ext cx="53054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Manual feature engineering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requires extensive domain expertise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210300" y="611505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6401" y="21848"/>
                </a:moveTo>
                <a:cubicBezTo>
                  <a:pt x="12680" y="18127"/>
                  <a:pt x="6638" y="18127"/>
                  <a:pt x="2917" y="21848"/>
                </a:cubicBezTo>
                <a:cubicBezTo>
                  <a:pt x="-804" y="25569"/>
                  <a:pt x="-804" y="31611"/>
                  <a:pt x="2917" y="35332"/>
                </a:cubicBezTo>
                <a:lnTo>
                  <a:pt x="43815" y="76200"/>
                </a:lnTo>
                <a:lnTo>
                  <a:pt x="2947" y="117098"/>
                </a:lnTo>
                <a:cubicBezTo>
                  <a:pt x="-774" y="120819"/>
                  <a:pt x="-774" y="126861"/>
                  <a:pt x="2947" y="130582"/>
                </a:cubicBezTo>
                <a:cubicBezTo>
                  <a:pt x="6668" y="134303"/>
                  <a:pt x="12710" y="134303"/>
                  <a:pt x="16431" y="130582"/>
                </a:cubicBezTo>
                <a:lnTo>
                  <a:pt x="57299" y="89684"/>
                </a:lnTo>
                <a:lnTo>
                  <a:pt x="98197" y="130552"/>
                </a:lnTo>
                <a:cubicBezTo>
                  <a:pt x="101918" y="134273"/>
                  <a:pt x="107960" y="134273"/>
                  <a:pt x="111681" y="130552"/>
                </a:cubicBezTo>
                <a:cubicBezTo>
                  <a:pt x="115401" y="126831"/>
                  <a:pt x="115401" y="120789"/>
                  <a:pt x="111681" y="117068"/>
                </a:cubicBezTo>
                <a:lnTo>
                  <a:pt x="70783" y="76200"/>
                </a:lnTo>
                <a:lnTo>
                  <a:pt x="111651" y="35302"/>
                </a:lnTo>
                <a:cubicBezTo>
                  <a:pt x="115372" y="31581"/>
                  <a:pt x="115372" y="25539"/>
                  <a:pt x="111651" y="21818"/>
                </a:cubicBezTo>
                <a:cubicBezTo>
                  <a:pt x="107930" y="18098"/>
                  <a:pt x="101888" y="18098"/>
                  <a:pt x="98167" y="21818"/>
                </a:cubicBezTo>
                <a:lnTo>
                  <a:pt x="57299" y="62716"/>
                </a:lnTo>
                <a:lnTo>
                  <a:pt x="16401" y="21848"/>
                </a:lnTo>
                <a:close/>
              </a:path>
            </a:pathLst>
          </a:custGeom>
          <a:solidFill>
            <a:srgbClr val="8A8A8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419850" y="6069332"/>
            <a:ext cx="53054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degrades</a:t>
            </a:r>
            <a:r>
              <a:rPr lang="en-US" sz="1200" dirty="0">
                <a:solidFill>
                  <a:srgbClr val="8A8A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unstructured text data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3032</Words>
  <Application>Microsoft Office PowerPoint</Application>
  <PresentationFormat>Widescreen</PresentationFormat>
  <Paragraphs>598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MiSans</vt:lpstr>
      <vt:lpstr>Oranienbaum</vt:lpstr>
      <vt:lpstr>Arial</vt:lpstr>
      <vt:lpstr>Quattrocento Sans</vt:lpstr>
      <vt:lpstr>Noto Sans SC</vt:lpstr>
      <vt:lpstr>Times New Roman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Early Warning System for Lifestyle-Related Health Risks Using Text Analytics</dc:title>
  <dc:subject>Early Warning System for Lifestyle-Related Health Risks Using Text Analytics</dc:subject>
  <dc:creator>Kimi</dc:creator>
  <cp:lastModifiedBy>Yagnit Mahajan</cp:lastModifiedBy>
  <cp:revision>8</cp:revision>
  <dcterms:created xsi:type="dcterms:W3CDTF">2026-01-31T09:25:13Z</dcterms:created>
  <dcterms:modified xsi:type="dcterms:W3CDTF">2026-02-02T11:20:38Z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{"Label":"Early Warning System for Lifestyle-Related Health Risks Using Text Analytics","ContentProducer":"001191110108MACG2KBH8F10000","ProduceID":"19c13524-6412-8f8b-8000-000008f33d4e","ReservedCode1":"","ContentPropagator":"001191110108MACG2KBH8F20000","PropagateID":"19c13524-6412-8f8b-8000-000008f33d4e","ReservedCode2":""}</vt:lpwstr>
  </property>
</Properties>
</file>